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70" r:id="rId13"/>
    <p:sldId id="269" r:id="rId14"/>
    <p:sldId id="272" r:id="rId15"/>
    <p:sldId id="268" r:id="rId16"/>
    <p:sldId id="266" r:id="rId17"/>
    <p:sldId id="275" r:id="rId18"/>
    <p:sldId id="271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9E08-939B-F841-880E-FF18F5C061D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550E-7CBA-EC42-B2E3-38E8C5A3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550E-7CBA-EC42-B2E3-38E8C5A33E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4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4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36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5/28/24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kfoodsystem.org/" TargetMode="External"/><Relationship Id="rId2" Type="http://schemas.openxmlformats.org/officeDocument/2006/relationships/hyperlink" Target="mailto:josh@adkfoodsystem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E476-FBDE-76A4-7520-2E4751BA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262" y="1157288"/>
            <a:ext cx="10044114" cy="3640868"/>
          </a:xfrm>
        </p:spPr>
        <p:txBody>
          <a:bodyPr>
            <a:normAutofit/>
          </a:bodyPr>
          <a:lstStyle/>
          <a:p>
            <a:pPr algn="ctr"/>
            <a:r>
              <a:rPr lang="en-US" sz="5100" dirty="0">
                <a:solidFill>
                  <a:schemeClr val="accent5">
                    <a:lumMod val="75000"/>
                  </a:schemeClr>
                </a:solidFill>
              </a:rPr>
              <a:t>Beyond Food Access:</a:t>
            </a:r>
            <a:br>
              <a:rPr lang="en-US" sz="5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100" dirty="0">
                <a:solidFill>
                  <a:schemeClr val="accent5">
                    <a:lumMod val="75000"/>
                  </a:schemeClr>
                </a:solidFill>
              </a:rPr>
              <a:t>Supporting Rural Communities and NYS Producers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49A16-DB90-9727-017E-69E854BC9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6323" y="6029038"/>
            <a:ext cx="2249464" cy="492732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New York Food Summit 2024</a:t>
            </a:r>
          </a:p>
        </p:txBody>
      </p:sp>
      <p:pic>
        <p:nvPicPr>
          <p:cNvPr id="5" name="Picture 4" descr="A logo for a food system&#10;&#10;Description automatically generated">
            <a:extLst>
              <a:ext uri="{FF2B5EF4-FFF2-40B4-BE49-F238E27FC236}">
                <a16:creationId xmlns:a16="http://schemas.microsoft.com/office/drawing/2014/main" id="{CCA32F2F-B650-8E7A-12BD-95DC691D5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5" y="4586288"/>
            <a:ext cx="4349750" cy="1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2E03-0323-5CAC-F325-0567E2AF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HPNAP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B092-B119-DDC4-922A-3CEDB133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Often held by food banks</a:t>
            </a:r>
          </a:p>
          <a:p>
            <a:r>
              <a:rPr lang="en-US" dirty="0"/>
              <a:t>Flexible spending </a:t>
            </a:r>
          </a:p>
          <a:p>
            <a:r>
              <a:rPr lang="en-US" dirty="0"/>
              <a:t>Infrastructure</a:t>
            </a:r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r>
              <a:rPr lang="en-US" dirty="0"/>
              <a:t>Operational costs are limited, barely cover gas mileage</a:t>
            </a:r>
          </a:p>
          <a:p>
            <a:r>
              <a:rPr lang="en-US" dirty="0"/>
              <a:t>Bureaucratic burden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1723FFF4-A66A-AC3C-1B0D-A2EDC1EB7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2E03-0323-5CAC-F325-0567E2AF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Nourish 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B092-B119-DDC4-922A-3CEDB133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Consistent funding stream</a:t>
            </a:r>
          </a:p>
          <a:p>
            <a:r>
              <a:rPr lang="en-US" dirty="0"/>
              <a:t>Incentivizes direct purchasing with local producers</a:t>
            </a:r>
          </a:p>
          <a:p>
            <a:r>
              <a:rPr lang="en-US" dirty="0"/>
              <a:t>Innovation from processors </a:t>
            </a:r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r>
              <a:rPr lang="en-US" dirty="0"/>
              <a:t>Lack of operational costs</a:t>
            </a:r>
          </a:p>
          <a:p>
            <a:r>
              <a:rPr lang="en-US" dirty="0"/>
              <a:t>Limited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1723FFF4-A66A-AC3C-1B0D-A2EDC1EB7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C4539-1301-6FA8-E98D-2C86B3AD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NYFF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3B1F-BAE2-7272-0EB2-2D34E785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Consistent funding stream</a:t>
            </a:r>
          </a:p>
          <a:p>
            <a:r>
              <a:rPr lang="en-US" dirty="0"/>
              <a:t>Incentivizes direct purchasing with local producers</a:t>
            </a:r>
          </a:p>
          <a:p>
            <a:r>
              <a:rPr lang="en-US" dirty="0"/>
              <a:t>Operational cost support</a:t>
            </a:r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r>
              <a:rPr lang="en-US" dirty="0"/>
              <a:t>Limits on products</a:t>
            </a:r>
          </a:p>
          <a:p>
            <a:r>
              <a:rPr lang="en-US" dirty="0"/>
              <a:t>Documentation burden</a:t>
            </a:r>
          </a:p>
          <a:p>
            <a:r>
              <a:rPr lang="en-US" dirty="0"/>
              <a:t>One-time funding source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22CDF6D3-B196-776A-1682-0CBB68412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F9D6B-A614-F9E3-E5A5-61E186EF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Farm to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688A8-FB87-513C-393E-D4537950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Incentivizes direct purchasing with producers</a:t>
            </a:r>
          </a:p>
          <a:p>
            <a:r>
              <a:rPr lang="en-US" dirty="0"/>
              <a:t>State agencies marketing</a:t>
            </a:r>
          </a:p>
          <a:p>
            <a:r>
              <a:rPr lang="en-US" dirty="0"/>
              <a:t>Innovation from processors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r>
              <a:rPr lang="en-US" dirty="0"/>
              <a:t>Bureaucratic and labor nightmare for schools</a:t>
            </a:r>
          </a:p>
          <a:p>
            <a:r>
              <a:rPr lang="en-US" dirty="0"/>
              <a:t>Competing funding</a:t>
            </a:r>
          </a:p>
          <a:p>
            <a:r>
              <a:rPr lang="en-US" dirty="0"/>
              <a:t>Disconnection with local producers</a:t>
            </a:r>
          </a:p>
          <a:p>
            <a:r>
              <a:rPr lang="en-US" dirty="0"/>
              <a:t>Competing budgets</a:t>
            </a:r>
          </a:p>
          <a:p>
            <a:r>
              <a:rPr lang="en-US" dirty="0"/>
              <a:t>Unclear State priority</a:t>
            </a:r>
          </a:p>
          <a:p>
            <a:r>
              <a:rPr lang="en-US" dirty="0"/>
              <a:t>Lunch only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0C5E2AFD-955A-FDF5-19EA-63F110489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5FF8C-8F83-1E3B-F61A-853A41D9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192" y="657446"/>
            <a:ext cx="4792303" cy="5528734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77028-CDDD-89FE-C507-C933A9A3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For communities:</a:t>
            </a:r>
          </a:p>
          <a:p>
            <a:pPr lvl="1"/>
            <a:r>
              <a:rPr lang="en-US" dirty="0"/>
              <a:t>Creating opportunities for access to local products in public space</a:t>
            </a:r>
          </a:p>
          <a:p>
            <a:pPr lvl="1"/>
            <a:r>
              <a:rPr lang="en-US" dirty="0"/>
              <a:t>Increase fresh and local options </a:t>
            </a:r>
          </a:p>
          <a:p>
            <a:pPr lvl="1"/>
            <a:r>
              <a:rPr lang="en-US" dirty="0"/>
              <a:t>Commitment by agencies to incentivize local procurement</a:t>
            </a:r>
          </a:p>
          <a:p>
            <a:pPr lvl="1"/>
            <a:r>
              <a:rPr lang="en-US" dirty="0"/>
              <a:t>Support of innovative approaches to food distribution</a:t>
            </a:r>
          </a:p>
          <a:p>
            <a:r>
              <a:rPr lang="en-US" dirty="0"/>
              <a:t>For producers:</a:t>
            </a:r>
          </a:p>
          <a:p>
            <a:pPr lvl="1"/>
            <a:r>
              <a:rPr lang="en-US" dirty="0"/>
              <a:t>Funding consistent with seasonal growing and planning</a:t>
            </a:r>
          </a:p>
          <a:p>
            <a:pPr lvl="1"/>
            <a:r>
              <a:rPr lang="en-US" dirty="0"/>
              <a:t>Increasing farmer tax credit options</a:t>
            </a:r>
          </a:p>
          <a:p>
            <a:pPr lvl="1"/>
            <a:r>
              <a:rPr lang="en-US" dirty="0"/>
              <a:t>Create and incentivize market diversification</a:t>
            </a:r>
          </a:p>
          <a:p>
            <a:pPr lvl="1"/>
            <a:r>
              <a:rPr lang="en-US" dirty="0"/>
              <a:t>Expand regional processing and distribution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5B8C096E-3C2A-F196-6979-D62868E1B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6C726-3BDE-5E85-7C75-3DB30DB2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790" y="651010"/>
            <a:ext cx="4551499" cy="5528734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Building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846C-B6A8-BC9A-BBD0-7E61335C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Advocacy to increase social safety nets</a:t>
            </a:r>
          </a:p>
          <a:p>
            <a:pPr lvl="1"/>
            <a:r>
              <a:rPr lang="en-US" dirty="0"/>
              <a:t>Increase funding for HPNAP, NNY</a:t>
            </a:r>
          </a:p>
          <a:p>
            <a:pPr lvl="1"/>
            <a:r>
              <a:rPr lang="en-US" dirty="0"/>
              <a:t>Multi-year funding</a:t>
            </a:r>
          </a:p>
          <a:p>
            <a:pPr lvl="1"/>
            <a:r>
              <a:rPr lang="en-US" dirty="0"/>
              <a:t>Incentivizing fair compensation for producers</a:t>
            </a:r>
          </a:p>
          <a:p>
            <a:r>
              <a:rPr lang="en-US" dirty="0"/>
              <a:t>Statewide collaboration</a:t>
            </a:r>
          </a:p>
          <a:p>
            <a:pPr lvl="1"/>
            <a:r>
              <a:rPr lang="en-US" dirty="0"/>
              <a:t>Regional food hubs</a:t>
            </a:r>
          </a:p>
          <a:p>
            <a:pPr lvl="1"/>
            <a:r>
              <a:rPr lang="en-US" dirty="0"/>
              <a:t>Food policy councils</a:t>
            </a:r>
          </a:p>
          <a:p>
            <a:pPr lvl="1"/>
            <a:r>
              <a:rPr lang="en-US" dirty="0"/>
              <a:t>Shared distribution networks</a:t>
            </a:r>
          </a:p>
          <a:p>
            <a:r>
              <a:rPr lang="en-US" dirty="0"/>
              <a:t>Economic and innovative investment</a:t>
            </a:r>
          </a:p>
          <a:p>
            <a:r>
              <a:rPr lang="en-US" dirty="0"/>
              <a:t>Sharing information and reducing barriers to access</a:t>
            </a:r>
          </a:p>
          <a:p>
            <a:pPr lvl="1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logo of a beet with a leaf&#10;&#10;Description automatically generated">
            <a:extLst>
              <a:ext uri="{FF2B5EF4-FFF2-40B4-BE49-F238E27FC236}">
                <a16:creationId xmlns:a16="http://schemas.microsoft.com/office/drawing/2014/main" id="{412C16E4-81F9-826E-EF9A-689A57B7A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2E03-0323-5CAC-F325-0567E2AF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15" y="664633"/>
            <a:ext cx="4771828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Moving Toward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B092-B119-DDC4-922A-3CEDB133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It takes a village</a:t>
            </a:r>
          </a:p>
          <a:p>
            <a:pPr lvl="1"/>
            <a:r>
              <a:rPr lang="en-US" dirty="0"/>
              <a:t>Adirondack Food System Network</a:t>
            </a:r>
          </a:p>
          <a:p>
            <a:pPr lvl="1"/>
            <a:r>
              <a:rPr lang="en-US" dirty="0"/>
              <a:t>Well Fed Essex County Collaborative</a:t>
            </a:r>
          </a:p>
          <a:p>
            <a:pPr lvl="1"/>
            <a:r>
              <a:rPr lang="en-US" dirty="0"/>
              <a:t>Pitney Meadows </a:t>
            </a:r>
          </a:p>
          <a:p>
            <a:pPr lvl="1"/>
            <a:r>
              <a:rPr lang="en-US" dirty="0" err="1"/>
              <a:t>AdkAction’s</a:t>
            </a:r>
            <a:r>
              <a:rPr lang="en-US" dirty="0"/>
              <a:t> Fair Share Program</a:t>
            </a:r>
          </a:p>
          <a:p>
            <a:pPr lvl="1"/>
            <a:r>
              <a:rPr lang="en-US" dirty="0"/>
              <a:t>Living </a:t>
            </a:r>
            <a:r>
              <a:rPr lang="en-US" dirty="0" err="1"/>
              <a:t>Adk’s</a:t>
            </a:r>
            <a:r>
              <a:rPr lang="en-US" dirty="0"/>
              <a:t> Inlet Community Area Task Force</a:t>
            </a:r>
          </a:p>
          <a:p>
            <a:pPr lvl="1"/>
            <a:r>
              <a:rPr lang="en-US" dirty="0"/>
              <a:t>Essex Food Hub and Comfort Food Community Food as Medicine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1723FFF4-A66A-AC3C-1B0D-A2EDC1EB7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3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B8413C-E901-4854-6834-569A473D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Takeaways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CFB4-6EF7-8E79-225D-E8718E92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dirty="0"/>
              <a:t>Funding streams need to consider the producer</a:t>
            </a:r>
          </a:p>
          <a:p>
            <a:pPr lvl="1"/>
            <a:r>
              <a:rPr lang="en-US" dirty="0"/>
              <a:t>Incentivizing the local means centering the farmer</a:t>
            </a:r>
          </a:p>
          <a:p>
            <a:r>
              <a:rPr lang="en-US" dirty="0"/>
              <a:t>Investment in infrastructure and administrative costs</a:t>
            </a:r>
          </a:p>
          <a:p>
            <a:r>
              <a:rPr lang="en-US" dirty="0"/>
              <a:t>Food economy intrinsically linked with the North Country </a:t>
            </a:r>
          </a:p>
          <a:p>
            <a:r>
              <a:rPr lang="en-US" dirty="0"/>
              <a:t>Collaboration is happening! </a:t>
            </a:r>
          </a:p>
        </p:txBody>
      </p:sp>
    </p:spTree>
    <p:extLst>
      <p:ext uri="{BB962C8B-B14F-4D97-AF65-F5344CB8AC3E}">
        <p14:creationId xmlns:p14="http://schemas.microsoft.com/office/powerpoint/2010/main" val="290013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7F652A-732E-D2AD-8167-7F6B6F53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 descr="A drawing of a firework&#10;&#10;Description automatically generated">
            <a:extLst>
              <a:ext uri="{FF2B5EF4-FFF2-40B4-BE49-F238E27FC236}">
                <a16:creationId xmlns:a16="http://schemas.microsoft.com/office/drawing/2014/main" id="{F6F3C07D-95BB-5E70-1B3B-4E26B5F6E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83" y="300137"/>
            <a:ext cx="3785706" cy="5457727"/>
          </a:xfrm>
        </p:spPr>
      </p:pic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99C9BE7D-60E1-B1C6-C63B-514376657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61D5-34B3-A676-5849-722DEB69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4" y="298894"/>
            <a:ext cx="9688866" cy="101555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/>
              <a:t>Continuing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0D20-D781-030A-43A4-6F40D85C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93" y="1564196"/>
            <a:ext cx="4482582" cy="366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Josh Stephani</a:t>
            </a:r>
          </a:p>
          <a:p>
            <a:pPr marL="0" indent="0" algn="ctr">
              <a:buNone/>
            </a:pPr>
            <a:r>
              <a:rPr lang="en-US" sz="1800" dirty="0"/>
              <a:t>Adirondack Food System Network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josh@adkfoodsystem.org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www.adkfoodsystem.org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4023E27-DD35-316D-99C3-F5A1E70F2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1" y="1497296"/>
            <a:ext cx="3346072" cy="3863408"/>
          </a:xfrm>
          <a:prstGeom prst="rect">
            <a:avLst/>
          </a:prstGeom>
        </p:spPr>
      </p:pic>
      <p:pic>
        <p:nvPicPr>
          <p:cNvPr id="8" name="Picture 7" descr="A logo of a beet with a leaf&#10;&#10;Description automatically generated">
            <a:extLst>
              <a:ext uri="{FF2B5EF4-FFF2-40B4-BE49-F238E27FC236}">
                <a16:creationId xmlns:a16="http://schemas.microsoft.com/office/drawing/2014/main" id="{B6C0A3CD-7F59-1402-31B0-59621B23F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  <p:pic>
        <p:nvPicPr>
          <p:cNvPr id="14" name="Picture 13" descr="A logo of a beet with a leaf&#10;&#10;Description automatically generated">
            <a:extLst>
              <a:ext uri="{FF2B5EF4-FFF2-40B4-BE49-F238E27FC236}">
                <a16:creationId xmlns:a16="http://schemas.microsoft.com/office/drawing/2014/main" id="{2D0ACF40-4AAB-7D91-985E-053282F55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" y="3632994"/>
            <a:ext cx="3416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6E6CF-8E4D-CDF4-A6E2-B64D0AAA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C490-5254-A9E4-E5BC-061B4D3A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Adirondack Food System Network</a:t>
            </a:r>
          </a:p>
          <a:p>
            <a:r>
              <a:rPr lang="en-US" dirty="0"/>
              <a:t>Understanding Rural Communities</a:t>
            </a:r>
          </a:p>
          <a:p>
            <a:pPr lvl="1"/>
            <a:r>
              <a:rPr lang="en-US" dirty="0"/>
              <a:t>Unique Challenges and Opportunities</a:t>
            </a:r>
          </a:p>
          <a:p>
            <a:r>
              <a:rPr lang="en-US" dirty="0"/>
              <a:t>NYS Procurement Incentives</a:t>
            </a:r>
          </a:p>
          <a:p>
            <a:pPr lvl="1"/>
            <a:r>
              <a:rPr lang="en-US" dirty="0"/>
              <a:t>HPNAP, NNY, NYFF</a:t>
            </a:r>
          </a:p>
          <a:p>
            <a:r>
              <a:rPr lang="en-US" dirty="0"/>
              <a:t>Beyond Food Access</a:t>
            </a:r>
          </a:p>
          <a:p>
            <a:pPr lvl="1"/>
            <a:r>
              <a:rPr lang="en-US" dirty="0"/>
              <a:t>Building Resiliency</a:t>
            </a:r>
          </a:p>
          <a:p>
            <a:r>
              <a:rPr lang="en-US" dirty="0"/>
              <a:t>Strategies for Collaboration</a:t>
            </a:r>
          </a:p>
          <a:p>
            <a:r>
              <a:rPr lang="en-US" dirty="0"/>
              <a:t>Questions &amp; Maybe Answers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9273CA5F-0B41-6DB7-B616-50ACBB112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99E08-B6FA-EBEE-B29B-F380567F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6" y="329141"/>
            <a:ext cx="3742795" cy="2785534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Adirondack Food System Network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EB1D6459-90D6-9C6F-8BD3-56248EE9A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  <p:pic>
        <p:nvPicPr>
          <p:cNvPr id="16" name="Content Placeholder 5" descr="A map of the state of new york&#10;&#10;Description automatically generated">
            <a:extLst>
              <a:ext uri="{FF2B5EF4-FFF2-40B4-BE49-F238E27FC236}">
                <a16:creationId xmlns:a16="http://schemas.microsoft.com/office/drawing/2014/main" id="{E2EF6A22-0520-323F-1161-1E2D3E6B8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8949"/>
            <a:ext cx="4394679" cy="3349458"/>
          </a:xfrm>
          <a:effectLst>
            <a:reflection endPos="0" dir="5400000" sy="-100000" algn="bl" rotWithShape="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20D51B-0B6D-ACA8-8C8C-0E2BD5C0171C}"/>
              </a:ext>
            </a:extLst>
          </p:cNvPr>
          <p:cNvSpPr txBox="1"/>
          <p:nvPr/>
        </p:nvSpPr>
        <p:spPr>
          <a:xfrm>
            <a:off x="5057775" y="5177522"/>
            <a:ext cx="38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North Country’s Food Policy Council</a:t>
            </a:r>
          </a:p>
        </p:txBody>
      </p:sp>
    </p:spTree>
    <p:extLst>
      <p:ext uri="{BB962C8B-B14F-4D97-AF65-F5344CB8AC3E}">
        <p14:creationId xmlns:p14="http://schemas.microsoft.com/office/powerpoint/2010/main" val="168980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893C2E-8AB3-F0A5-A01B-6B5A87CB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Food impacts everything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3F20-6E3E-0072-4F9D-8A9BDB68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dirty="0"/>
              <a:t>Local food—food grown in the North Country and New York State—should not be luxury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3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5D757-30CD-133F-09DB-5B45CA5A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3" y="-171452"/>
            <a:ext cx="3871382" cy="34004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Core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F42EE-153D-34C0-5CD2-69716FC5D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 Transparency</a:t>
            </a:r>
          </a:p>
          <a:p>
            <a:r>
              <a:rPr lang="en-US" sz="4800" dirty="0"/>
              <a:t> Empowerment</a:t>
            </a:r>
          </a:p>
          <a:p>
            <a:r>
              <a:rPr lang="en-US" sz="4800" dirty="0"/>
              <a:t> Collaboration</a:t>
            </a:r>
          </a:p>
          <a:p>
            <a:r>
              <a:rPr lang="en-US" sz="4800" dirty="0"/>
              <a:t> Equity</a:t>
            </a:r>
          </a:p>
          <a:p>
            <a:r>
              <a:rPr lang="en-US" sz="4800" dirty="0"/>
              <a:t> Resiliency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2FCE9F8A-5A3B-D257-BDFE-2B1CC5995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91972-28A8-64AE-6394-F8AD212C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Let’s talk about the North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8FC9-1EC6-891D-846C-13EA1F36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North Country Food Insecurity Rates (Feeding America)</a:t>
            </a:r>
          </a:p>
          <a:p>
            <a:pPr lvl="1"/>
            <a:r>
              <a:rPr lang="en-US" dirty="0"/>
              <a:t>Food Insecurity Rate: 13% across the Park; 12-15% range</a:t>
            </a:r>
          </a:p>
          <a:p>
            <a:pPr lvl="1"/>
            <a:r>
              <a:rPr lang="en-US" dirty="0"/>
              <a:t>Cost per meal: nearly $.77 </a:t>
            </a:r>
          </a:p>
          <a:p>
            <a:pPr lvl="1"/>
            <a:r>
              <a:rPr lang="en-US" dirty="0"/>
              <a:t>Below the SNAP threshold: 60%</a:t>
            </a:r>
          </a:p>
          <a:p>
            <a:r>
              <a:rPr lang="en-US" dirty="0"/>
              <a:t>Distance and options</a:t>
            </a:r>
          </a:p>
          <a:p>
            <a:pPr lvl="1"/>
            <a:r>
              <a:rPr lang="en-US" dirty="0"/>
              <a:t>Disappearance of local grocery stores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9AF382FC-D359-AC6C-BF3A-9E5171E00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FCFD7-E2D4-5542-FC43-76D7B7B1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7" y="643466"/>
            <a:ext cx="4125243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Agriculture in the North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16418-C485-A517-04DF-BBCF8966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Percentage of NY agriculture sales:</a:t>
            </a:r>
          </a:p>
          <a:p>
            <a:pPr lvl="1"/>
            <a:r>
              <a:rPr lang="en-US" dirty="0"/>
              <a:t>20%</a:t>
            </a:r>
          </a:p>
          <a:p>
            <a:pPr lvl="1"/>
            <a:r>
              <a:rPr lang="en-US" dirty="0"/>
              <a:t>$1.6 billion dollars</a:t>
            </a:r>
          </a:p>
          <a:p>
            <a:r>
              <a:rPr lang="en-US" dirty="0"/>
              <a:t>Number of farms: 6500</a:t>
            </a:r>
          </a:p>
          <a:p>
            <a:pPr lvl="1"/>
            <a:r>
              <a:rPr lang="en-US" dirty="0"/>
              <a:t>Decreasing acreage per farm</a:t>
            </a:r>
          </a:p>
          <a:p>
            <a:r>
              <a:rPr lang="en-US" dirty="0"/>
              <a:t>Produce sales (fruit, vegetable):</a:t>
            </a:r>
          </a:p>
          <a:p>
            <a:pPr lvl="1"/>
            <a:r>
              <a:rPr lang="en-US" dirty="0"/>
              <a:t>$44 million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37529AD2-0127-B815-82FC-5B21C4319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4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BEA21-1CCA-5D0B-05D3-E4AFCC8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125" y="664633"/>
            <a:ext cx="4648169" cy="5528734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8BEB-B169-8570-5199-0F48FB25C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Generational Shifts</a:t>
            </a:r>
          </a:p>
          <a:p>
            <a:pPr lvl="1"/>
            <a:r>
              <a:rPr lang="en-US" dirty="0"/>
              <a:t>Size and type of farm</a:t>
            </a:r>
          </a:p>
          <a:p>
            <a:r>
              <a:rPr lang="en-US" dirty="0"/>
              <a:t>Cost of farmland and labor</a:t>
            </a:r>
          </a:p>
          <a:p>
            <a:r>
              <a:rPr lang="en-US" dirty="0"/>
              <a:t>Living ADK survey (2022): individuals drive between 30-70 miles to access quality food</a:t>
            </a:r>
          </a:p>
          <a:p>
            <a:pPr lvl="1"/>
            <a:r>
              <a:rPr lang="en-US" dirty="0"/>
              <a:t>Others have relied on meal delivery: lower quality and expensive</a:t>
            </a:r>
          </a:p>
          <a:p>
            <a:r>
              <a:rPr lang="en-US" dirty="0"/>
              <a:t>Seasonality and access to year-round options</a:t>
            </a:r>
          </a:p>
          <a:p>
            <a:r>
              <a:rPr lang="en-US" dirty="0"/>
              <a:t>Markets</a:t>
            </a:r>
          </a:p>
          <a:p>
            <a:r>
              <a:rPr lang="en-US" dirty="0"/>
              <a:t>Rural food pantries</a:t>
            </a:r>
          </a:p>
          <a:p>
            <a:pPr lvl="1"/>
            <a:r>
              <a:rPr lang="en-US" dirty="0"/>
              <a:t>Limits: Space, staff, products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D2D0F428-82F2-8F09-4CB6-17EA2CB5F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2E03-0323-5CAC-F325-0567E2AF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Funding Streams for NYS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B092-B119-DDC4-922A-3CEDB133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Hunger Prevention and Nutrition Assistance Program (HPNAP)</a:t>
            </a:r>
          </a:p>
          <a:p>
            <a:r>
              <a:rPr lang="en-US" dirty="0"/>
              <a:t>Nourish NY Program (NNY)</a:t>
            </a:r>
          </a:p>
          <a:p>
            <a:r>
              <a:rPr lang="en-US" dirty="0"/>
              <a:t>New York Food for New York Families (NYFF)</a:t>
            </a:r>
          </a:p>
          <a:p>
            <a:r>
              <a:rPr lang="en-US" dirty="0"/>
              <a:t>Other Markets?</a:t>
            </a:r>
          </a:p>
          <a:p>
            <a:pPr lvl="1"/>
            <a:r>
              <a:rPr lang="en-US" dirty="0"/>
              <a:t>Farm to School/ NY 30% Initiative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of a beet with a leaf&#10;&#10;Description automatically generated">
            <a:extLst>
              <a:ext uri="{FF2B5EF4-FFF2-40B4-BE49-F238E27FC236}">
                <a16:creationId xmlns:a16="http://schemas.microsoft.com/office/drawing/2014/main" id="{1723FFF4-A66A-AC3C-1B0D-A2EDC1EB7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55" y="5500688"/>
            <a:ext cx="1602831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0C4CDBD4D934EA8BAAFA2BD427B2F" ma:contentTypeVersion="19" ma:contentTypeDescription="Create a new document." ma:contentTypeScope="" ma:versionID="5315c4344338331ca4a543ba5187f4a4">
  <xsd:schema xmlns:xsd="http://www.w3.org/2001/XMLSchema" xmlns:xs="http://www.w3.org/2001/XMLSchema" xmlns:p="http://schemas.microsoft.com/office/2006/metadata/properties" xmlns:ns2="a839353f-a923-4c81-ac81-2ad5ddae9fed" xmlns:ns3="65f4b575-b71f-4234-8394-033f4158dac5" targetNamespace="http://schemas.microsoft.com/office/2006/metadata/properties" ma:root="true" ma:fieldsID="d517538832395e24e001c08f8702b205" ns2:_="" ns3:_="">
    <xsd:import namespace="a839353f-a923-4c81-ac81-2ad5ddae9fed"/>
    <xsd:import namespace="65f4b575-b71f-4234-8394-033f4158d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athyMarc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9353f-a923-4c81-ac81-2ad5ddae9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3f8d45-5cc0-4852-8910-d5ccb5171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athyMarco" ma:index="24" nillable="true" ma:displayName="Kathy Marco" ma:format="DateOnly" ma:internalName="KathyMarco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4b575-b71f-4234-8394-033f4158d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783a5d-d621-4be6-bc50-10bfd8202f4c}" ma:internalName="TaxCatchAll" ma:showField="CatchAllData" ma:web="65f4b575-b71f-4234-8394-033f4158d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hyMarco xmlns="a839353f-a923-4c81-ac81-2ad5ddae9fed" xsi:nil="true"/>
    <TaxCatchAll xmlns="65f4b575-b71f-4234-8394-033f4158dac5" xsi:nil="true"/>
    <lcf76f155ced4ddcb4097134ff3c332f xmlns="a839353f-a923-4c81-ac81-2ad5ddae9f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6BE6A0-79D7-4BA7-AF48-EBF34ABD202C}"/>
</file>

<file path=customXml/itemProps2.xml><?xml version="1.0" encoding="utf-8"?>
<ds:datastoreItem xmlns:ds="http://schemas.openxmlformats.org/officeDocument/2006/customXml" ds:itemID="{4AD6AF92-198E-4462-A9AB-207894AC381C}"/>
</file>

<file path=customXml/itemProps3.xml><?xml version="1.0" encoding="utf-8"?>
<ds:datastoreItem xmlns:ds="http://schemas.openxmlformats.org/officeDocument/2006/customXml" ds:itemID="{3B1B087A-030B-4BC1-BBB5-47140E616BC8}"/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242</TotalTime>
  <Words>580</Words>
  <Application>Microsoft Macintosh PowerPoint</Application>
  <PresentationFormat>Widescreen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Arial Black</vt:lpstr>
      <vt:lpstr>Calibri</vt:lpstr>
      <vt:lpstr>Rockwell Extra Bold</vt:lpstr>
      <vt:lpstr>Wingdings</vt:lpstr>
      <vt:lpstr>Wood Type</vt:lpstr>
      <vt:lpstr>Beyond Food Access: Supporting Rural Communities and NYS Producers</vt:lpstr>
      <vt:lpstr>Overview</vt:lpstr>
      <vt:lpstr>Adirondack Food System Network</vt:lpstr>
      <vt:lpstr>Food impacts everything</vt:lpstr>
      <vt:lpstr>Core Principles</vt:lpstr>
      <vt:lpstr>Let’s talk about the North Country</vt:lpstr>
      <vt:lpstr>Agriculture in the North Country</vt:lpstr>
      <vt:lpstr>Challenges</vt:lpstr>
      <vt:lpstr>Funding Streams for NYS Products</vt:lpstr>
      <vt:lpstr>HPNAP</vt:lpstr>
      <vt:lpstr>Nourish NY</vt:lpstr>
      <vt:lpstr>NYFF</vt:lpstr>
      <vt:lpstr>Farm to School</vt:lpstr>
      <vt:lpstr>Opportunities</vt:lpstr>
      <vt:lpstr>Building Resilience</vt:lpstr>
      <vt:lpstr>Moving Toward Collaboration</vt:lpstr>
      <vt:lpstr>Takeaways</vt:lpstr>
      <vt:lpstr>Questions?</vt:lpstr>
      <vt:lpstr>Continuing the Conversation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 Stephani</dc:creator>
  <cp:lastModifiedBy>Josh Stephani</cp:lastModifiedBy>
  <cp:revision>1</cp:revision>
  <dcterms:created xsi:type="dcterms:W3CDTF">2024-05-28T20:23:29Z</dcterms:created>
  <dcterms:modified xsi:type="dcterms:W3CDTF">2024-05-29T00:26:00Z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0x01010066C0C4CDBD4D934EA8BAAFA2BD427B2F</vt:lpwstr>
  </property>
</Properties>
</file>