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rdo" panose="02020600000000000000" pitchFamily="18" charset="-79"/>
      <p:regular r:id="rId15"/>
      <p:bold r:id="rId16"/>
      <p:italic r:id="rId17"/>
    </p:embeddedFont>
    <p:embeddedFont>
      <p:font typeface="Nunito Sans" pitchFamily="2" charset="77"/>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F5E2E2-435F-4904-AEC5-10D53471D479}">
  <a:tblStyle styleId="{DBF5E2E2-435F-4904-AEC5-10D53471D4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33d80b988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e33d80b988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e33d80b988_0_87: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dbaef4ee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2dbaef4eec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Raise your hand if</a:t>
            </a:r>
            <a:endParaRPr/>
          </a:p>
        </p:txBody>
      </p:sp>
      <p:sp>
        <p:nvSpPr>
          <p:cNvPr id="235" name="Google Shape;235;g22dbaef4eec_0_108: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10</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0dabb7d026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0dabb7d026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Raise your hand if</a:t>
            </a:r>
            <a:endParaRPr/>
          </a:p>
        </p:txBody>
      </p:sp>
      <p:sp>
        <p:nvSpPr>
          <p:cNvPr id="248" name="Google Shape;248;g20dabb7d026_0_166: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11</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33d80b988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e33d80b988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e33d80b988_0_339: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12</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05a6f062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1205a6f062d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are part of that community. </a:t>
            </a:r>
            <a:endParaRPr/>
          </a:p>
          <a:p>
            <a:pPr marL="0" lvl="0" indent="0" algn="l" rtl="0">
              <a:spcBef>
                <a:spcPts val="0"/>
              </a:spcBef>
              <a:spcAft>
                <a:spcPts val="0"/>
              </a:spcAft>
              <a:buNone/>
            </a:pPr>
            <a:endParaRPr/>
          </a:p>
          <a:p>
            <a:pPr marL="0" lvl="0" indent="0" algn="l" rtl="0">
              <a:spcBef>
                <a:spcPts val="0"/>
              </a:spcBef>
              <a:spcAft>
                <a:spcPts val="0"/>
              </a:spcAft>
              <a:buNone/>
            </a:pPr>
            <a:r>
              <a:rPr lang="en-US"/>
              <a:t>Raise your hand if you are a farmer? if you get food to people through a food access project? If you like cooking food? If you like eating food? YOU are part of building food sovereignty.</a:t>
            </a:r>
            <a:endParaRPr/>
          </a:p>
        </p:txBody>
      </p:sp>
      <p:sp>
        <p:nvSpPr>
          <p:cNvPr id="92" name="Google Shape;92;g1205a6f062d_0_108: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2</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0dabb7d02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0dabb7d02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0dabb7d026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0dabb7d02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dabb7d02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0dabb7d026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0dabb7d026_0_66: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5</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dabb7d02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0dabb7d026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20dabb7d026_0_76: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6</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05a6f062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205a6f062d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205a6f062d_0_81: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7</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05a6f06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400" b="1">
                <a:solidFill>
                  <a:schemeClr val="dk1"/>
                </a:solidFill>
                <a:latin typeface="Calibri"/>
                <a:ea typeface="Calibri"/>
                <a:cs typeface="Calibri"/>
                <a:sym typeface="Calibri"/>
              </a:rPr>
              <a:t>A regional network built around local hubs developed with guidance from members of the Accountability Council</a:t>
            </a:r>
            <a:endParaRPr sz="100" b="1">
              <a:latin typeface="Calibri"/>
              <a:ea typeface="Calibri"/>
              <a:cs typeface="Calibri"/>
              <a:sym typeface="Calibri"/>
            </a:endParaRPr>
          </a:p>
        </p:txBody>
      </p:sp>
      <p:sp>
        <p:nvSpPr>
          <p:cNvPr id="198" name="Google Shape;198;g1205a6f062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09b07f8b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209b07f8bf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Raise your hand if</a:t>
            </a:r>
            <a:endParaRPr/>
          </a:p>
        </p:txBody>
      </p:sp>
      <p:sp>
        <p:nvSpPr>
          <p:cNvPr id="216" name="Google Shape;216;g1209b07f8bf_0_32:notes"/>
          <p:cNvSpPr txBox="1">
            <a:spLocks noGrp="1"/>
          </p:cNvSpPr>
          <p:nvPr>
            <p:ph type="sldNum" idx="12"/>
          </p:nvPr>
        </p:nvSpPr>
        <p:spPr>
          <a:xfrm>
            <a:off x="3884613" y="8685215"/>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9</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3"/>
          <p:cNvPicPr preferRelativeResize="0"/>
          <p:nvPr/>
        </p:nvPicPr>
        <p:blipFill rotWithShape="1">
          <a:blip r:embed="rId3">
            <a:alphaModFix/>
          </a:blip>
          <a:srcRect t="7683" b="7692"/>
          <a:stretch/>
        </p:blipFill>
        <p:spPr>
          <a:xfrm>
            <a:off x="-115501" y="-14013"/>
            <a:ext cx="12423004" cy="7006896"/>
          </a:xfrm>
          <a:prstGeom prst="rect">
            <a:avLst/>
          </a:prstGeom>
          <a:noFill/>
          <a:ln>
            <a:noFill/>
          </a:ln>
        </p:spPr>
      </p:pic>
      <p:sp>
        <p:nvSpPr>
          <p:cNvPr id="86" name="Google Shape;86;p13"/>
          <p:cNvSpPr txBox="1"/>
          <p:nvPr/>
        </p:nvSpPr>
        <p:spPr>
          <a:xfrm>
            <a:off x="-7" y="5998361"/>
            <a:ext cx="8302800" cy="261600"/>
          </a:xfrm>
          <a:prstGeom prst="rect">
            <a:avLst/>
          </a:prstGeom>
          <a:noFill/>
          <a:ln>
            <a:noFill/>
          </a:ln>
        </p:spPr>
        <p:txBody>
          <a:bodyPr spcFirstLastPara="1" wrap="square" lIns="0" tIns="60925" rIns="0" bIns="609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a:solidFill>
                  <a:schemeClr val="lt1"/>
                </a:solidFill>
                <a:latin typeface="Verdana"/>
                <a:ea typeface="Verdana"/>
                <a:cs typeface="Verdana"/>
                <a:sym typeface="Verdana"/>
              </a:rPr>
              <a:t>NYS Food Summit, June 2024   </a:t>
            </a:r>
            <a:endParaRPr sz="1500" b="0" i="0" u="none" strike="noStrike" cap="none">
              <a:solidFill>
                <a:schemeClr val="lt1"/>
              </a:solidFill>
              <a:latin typeface="Verdana"/>
              <a:ea typeface="Verdana"/>
              <a:cs typeface="Verdana"/>
              <a:sym typeface="Verdana"/>
            </a:endParaRPr>
          </a:p>
        </p:txBody>
      </p:sp>
      <p:sp>
        <p:nvSpPr>
          <p:cNvPr id="87" name="Google Shape;87;p13"/>
          <p:cNvSpPr txBox="1"/>
          <p:nvPr/>
        </p:nvSpPr>
        <p:spPr>
          <a:xfrm>
            <a:off x="-8" y="4920150"/>
            <a:ext cx="7979100" cy="633600"/>
          </a:xfrm>
          <a:prstGeom prst="rect">
            <a:avLst/>
          </a:prstGeom>
          <a:noFill/>
          <a:ln>
            <a:noFill/>
          </a:ln>
        </p:spPr>
        <p:txBody>
          <a:bodyPr spcFirstLastPara="1" wrap="square" lIns="0" tIns="60925" rIns="0" bIns="609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2900" b="1">
                <a:solidFill>
                  <a:srgbClr val="FFFFFF"/>
                </a:solidFill>
                <a:latin typeface="Verdana"/>
                <a:ea typeface="Verdana"/>
                <a:cs typeface="Verdana"/>
                <a:sym typeface="Verdana"/>
              </a:rPr>
              <a:t>Food Sovereignty Fund</a:t>
            </a:r>
            <a:endParaRPr sz="2900" b="1">
              <a:solidFill>
                <a:srgbClr val="FFFFFF"/>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200"/>
              <a:buFont typeface="Arial"/>
              <a:buNone/>
            </a:pPr>
            <a:r>
              <a:rPr lang="en-US" sz="2000" b="1">
                <a:solidFill>
                  <a:srgbClr val="FFFFFF"/>
                </a:solidFill>
                <a:latin typeface="Verdana"/>
                <a:ea typeface="Verdana"/>
                <a:cs typeface="Verdana"/>
                <a:sym typeface="Verdana"/>
              </a:rPr>
              <a:t>investing in shared abundance</a:t>
            </a:r>
            <a:r>
              <a:rPr lang="en-US" sz="2900" b="1">
                <a:solidFill>
                  <a:srgbClr val="FFFFFF"/>
                </a:solidFill>
                <a:latin typeface="Verdana"/>
                <a:ea typeface="Verdana"/>
                <a:cs typeface="Verdana"/>
                <a:sym typeface="Verdana"/>
              </a:rPr>
              <a:t> </a:t>
            </a:r>
            <a:endParaRPr sz="2900" b="1" i="0" u="none" strike="noStrike" cap="none">
              <a:solidFill>
                <a:srgbClr val="FFFFFF"/>
              </a:solidFill>
              <a:latin typeface="Verdana"/>
              <a:ea typeface="Verdana"/>
              <a:cs typeface="Verdana"/>
              <a:sym typeface="Verdana"/>
            </a:endParaRPr>
          </a:p>
        </p:txBody>
      </p:sp>
      <p:pic>
        <p:nvPicPr>
          <p:cNvPr id="88" name="Google Shape;88;p13"/>
          <p:cNvPicPr preferRelativeResize="0"/>
          <p:nvPr/>
        </p:nvPicPr>
        <p:blipFill rotWithShape="1">
          <a:blip r:embed="rId4">
            <a:alphaModFix/>
          </a:blip>
          <a:srcRect/>
          <a:stretch/>
        </p:blipFill>
        <p:spPr>
          <a:xfrm>
            <a:off x="85342" y="374992"/>
            <a:ext cx="4461300" cy="8889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cxnSp>
        <p:nvCxnSpPr>
          <p:cNvPr id="237" name="Google Shape;237;p22"/>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238" name="Google Shape;238;p22"/>
          <p:cNvCxnSpPr/>
          <p:nvPr/>
        </p:nvCxnSpPr>
        <p:spPr>
          <a:xfrm rot="10800000" flipH="1">
            <a:off x="524933" y="6133900"/>
            <a:ext cx="10972800" cy="12900"/>
          </a:xfrm>
          <a:prstGeom prst="straightConnector1">
            <a:avLst/>
          </a:prstGeom>
          <a:noFill/>
          <a:ln w="19050" cap="flat" cmpd="sng">
            <a:solidFill>
              <a:srgbClr val="A50B34"/>
            </a:solidFill>
            <a:prstDash val="solid"/>
            <a:round/>
            <a:headEnd type="none" w="sm" len="sm"/>
            <a:tailEnd type="none" w="sm" len="sm"/>
          </a:ln>
        </p:spPr>
      </p:cxnSp>
      <p:pic>
        <p:nvPicPr>
          <p:cNvPr id="239" name="Google Shape;239;p22"/>
          <p:cNvPicPr preferRelativeResize="0"/>
          <p:nvPr/>
        </p:nvPicPr>
        <p:blipFill rotWithShape="1">
          <a:blip r:embed="rId3">
            <a:alphaModFix/>
          </a:blip>
          <a:srcRect/>
          <a:stretch/>
        </p:blipFill>
        <p:spPr>
          <a:xfrm>
            <a:off x="694267" y="147271"/>
            <a:ext cx="3701378" cy="737507"/>
          </a:xfrm>
          <a:prstGeom prst="rect">
            <a:avLst/>
          </a:prstGeom>
          <a:noFill/>
          <a:ln>
            <a:noFill/>
          </a:ln>
        </p:spPr>
      </p:pic>
      <p:sp>
        <p:nvSpPr>
          <p:cNvPr id="240" name="Google Shape;240;p22"/>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3A3838"/>
              </a:solidFill>
              <a:latin typeface="Verdana"/>
              <a:ea typeface="Verdana"/>
              <a:cs typeface="Verdana"/>
              <a:sym typeface="Verdana"/>
            </a:endParaRPr>
          </a:p>
        </p:txBody>
      </p:sp>
      <p:pic>
        <p:nvPicPr>
          <p:cNvPr id="241" name="Google Shape;241;p22"/>
          <p:cNvPicPr preferRelativeResize="0"/>
          <p:nvPr/>
        </p:nvPicPr>
        <p:blipFill rotWithShape="1">
          <a:blip r:embed="rId4">
            <a:alphaModFix/>
          </a:blip>
          <a:srcRect t="11890" b="11890"/>
          <a:stretch/>
        </p:blipFill>
        <p:spPr>
          <a:xfrm>
            <a:off x="7407865" y="1217533"/>
            <a:ext cx="4157700" cy="4754700"/>
          </a:xfrm>
          <a:prstGeom prst="rect">
            <a:avLst/>
          </a:prstGeom>
          <a:solidFill>
            <a:srgbClr val="BFBFBF"/>
          </a:solidFill>
          <a:ln>
            <a:noFill/>
          </a:ln>
        </p:spPr>
      </p:pic>
      <p:sp>
        <p:nvSpPr>
          <p:cNvPr id="242" name="Google Shape;242;p22"/>
          <p:cNvSpPr txBox="1"/>
          <p:nvPr/>
        </p:nvSpPr>
        <p:spPr>
          <a:xfrm>
            <a:off x="592675" y="2113056"/>
            <a:ext cx="6502500" cy="2739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800">
              <a:solidFill>
                <a:srgbClr val="85200C"/>
              </a:solidFill>
              <a:latin typeface="Calibri"/>
              <a:ea typeface="Calibri"/>
              <a:cs typeface="Calibri"/>
              <a:sym typeface="Calibri"/>
            </a:endParaRPr>
          </a:p>
          <a:p>
            <a:pPr marL="609600" lvl="0" indent="-419100" algn="l" rtl="0">
              <a:spcBef>
                <a:spcPts val="0"/>
              </a:spcBef>
              <a:spcAft>
                <a:spcPts val="0"/>
              </a:spcAft>
              <a:buClr>
                <a:srgbClr val="85200C"/>
              </a:buClr>
              <a:buSzPts val="1800"/>
              <a:buFont typeface="Calibri"/>
              <a:buChar char="●"/>
            </a:pPr>
            <a:r>
              <a:rPr lang="en-US" sz="1800">
                <a:solidFill>
                  <a:srgbClr val="85200C"/>
                </a:solidFill>
                <a:latin typeface="Calibri"/>
                <a:ea typeface="Calibri"/>
                <a:cs typeface="Calibri"/>
                <a:sym typeface="Calibri"/>
              </a:rPr>
              <a:t>Each farm/food access project match has a partnership manager</a:t>
            </a:r>
            <a:endParaRPr sz="1800">
              <a:solidFill>
                <a:srgbClr val="85200C"/>
              </a:solidFill>
              <a:latin typeface="Calibri"/>
              <a:ea typeface="Calibri"/>
              <a:cs typeface="Calibri"/>
              <a:sym typeface="Calibri"/>
            </a:endParaRPr>
          </a:p>
          <a:p>
            <a:pPr marL="609600" lvl="0" indent="-419100" algn="l" rtl="0">
              <a:spcBef>
                <a:spcPts val="0"/>
              </a:spcBef>
              <a:spcAft>
                <a:spcPts val="0"/>
              </a:spcAft>
              <a:buClr>
                <a:srgbClr val="85200C"/>
              </a:buClr>
              <a:buSzPts val="1800"/>
              <a:buFont typeface="Calibri"/>
              <a:buChar char="●"/>
            </a:pPr>
            <a:r>
              <a:rPr lang="en-US" sz="1800">
                <a:solidFill>
                  <a:srgbClr val="85200C"/>
                </a:solidFill>
                <a:latin typeface="Calibri"/>
                <a:ea typeface="Calibri"/>
                <a:cs typeface="Calibri"/>
                <a:sym typeface="Calibri"/>
              </a:rPr>
              <a:t>Partnership managers will facilitate pre-season meetings between farmers and food access partners</a:t>
            </a:r>
            <a:endParaRPr sz="1800">
              <a:solidFill>
                <a:srgbClr val="85200C"/>
              </a:solidFill>
              <a:latin typeface="Calibri"/>
              <a:ea typeface="Calibri"/>
              <a:cs typeface="Calibri"/>
              <a:sym typeface="Calibri"/>
            </a:endParaRPr>
          </a:p>
          <a:p>
            <a:pPr marL="609600" lvl="0" indent="-419100" algn="l" rtl="0">
              <a:spcBef>
                <a:spcPts val="0"/>
              </a:spcBef>
              <a:spcAft>
                <a:spcPts val="0"/>
              </a:spcAft>
              <a:buClr>
                <a:srgbClr val="85200C"/>
              </a:buClr>
              <a:buSzPts val="1800"/>
              <a:buFont typeface="Calibri"/>
              <a:buChar char="●"/>
            </a:pPr>
            <a:r>
              <a:rPr lang="en-US" sz="1800">
                <a:solidFill>
                  <a:srgbClr val="85200C"/>
                </a:solidFill>
                <a:latin typeface="Calibri"/>
                <a:ea typeface="Calibri"/>
                <a:cs typeface="Calibri"/>
                <a:sym typeface="Calibri"/>
              </a:rPr>
              <a:t>The farm delivers food and submit delivery receipts to the food access partner and the partnership manager</a:t>
            </a:r>
            <a:endParaRPr sz="1800">
              <a:solidFill>
                <a:srgbClr val="85200C"/>
              </a:solidFill>
              <a:latin typeface="Calibri"/>
              <a:ea typeface="Calibri"/>
              <a:cs typeface="Calibri"/>
              <a:sym typeface="Calibri"/>
            </a:endParaRPr>
          </a:p>
          <a:p>
            <a:pPr marL="609600" lvl="0" indent="-419100" algn="l" rtl="0">
              <a:spcBef>
                <a:spcPts val="0"/>
              </a:spcBef>
              <a:spcAft>
                <a:spcPts val="0"/>
              </a:spcAft>
              <a:buClr>
                <a:srgbClr val="85200C"/>
              </a:buClr>
              <a:buSzPts val="1800"/>
              <a:buFont typeface="Calibri"/>
              <a:buChar char="●"/>
            </a:pPr>
            <a:r>
              <a:rPr lang="en-US" sz="1800">
                <a:solidFill>
                  <a:srgbClr val="85200C"/>
                </a:solidFill>
                <a:latin typeface="Calibri"/>
                <a:ea typeface="Calibri"/>
                <a:cs typeface="Calibri"/>
                <a:sym typeface="Calibri"/>
              </a:rPr>
              <a:t>Everyone participates in an end of year self- and partner- evaluations</a:t>
            </a:r>
            <a:endParaRPr sz="1800">
              <a:solidFill>
                <a:srgbClr val="85200C"/>
              </a:solidFill>
              <a:latin typeface="Calibri"/>
              <a:ea typeface="Calibri"/>
              <a:cs typeface="Calibri"/>
              <a:sym typeface="Calibri"/>
            </a:endParaRPr>
          </a:p>
        </p:txBody>
      </p:sp>
      <p:sp>
        <p:nvSpPr>
          <p:cNvPr id="243" name="Google Shape;243;p22"/>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a:solidFill>
                  <a:srgbClr val="3A3838"/>
                </a:solidFill>
                <a:latin typeface="Verdana"/>
                <a:ea typeface="Verdana"/>
                <a:cs typeface="Verdana"/>
                <a:sym typeface="Verdana"/>
              </a:rPr>
              <a:t>Partnership Management</a:t>
            </a:r>
            <a:endParaRPr sz="3200" b="0" i="0" u="none" strike="noStrike" cap="none">
              <a:solidFill>
                <a:srgbClr val="3A3838"/>
              </a:solidFill>
              <a:latin typeface="Verdana"/>
              <a:ea typeface="Verdana"/>
              <a:cs typeface="Verdana"/>
              <a:sym typeface="Verdana"/>
            </a:endParaRPr>
          </a:p>
        </p:txBody>
      </p:sp>
      <p:sp>
        <p:nvSpPr>
          <p:cNvPr id="244" name="Google Shape;244;p22"/>
          <p:cNvSpPr txBox="1"/>
          <p:nvPr/>
        </p:nvSpPr>
        <p:spPr>
          <a:xfrm>
            <a:off x="524934" y="6345975"/>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cxnSp>
        <p:nvCxnSpPr>
          <p:cNvPr id="250" name="Google Shape;250;p23"/>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251" name="Google Shape;251;p23"/>
          <p:cNvCxnSpPr/>
          <p:nvPr/>
        </p:nvCxnSpPr>
        <p:spPr>
          <a:xfrm rot="10800000" flipH="1">
            <a:off x="524933" y="6133900"/>
            <a:ext cx="10972800" cy="12900"/>
          </a:xfrm>
          <a:prstGeom prst="straightConnector1">
            <a:avLst/>
          </a:prstGeom>
          <a:noFill/>
          <a:ln w="19050" cap="flat" cmpd="sng">
            <a:solidFill>
              <a:srgbClr val="A50B34"/>
            </a:solidFill>
            <a:prstDash val="solid"/>
            <a:round/>
            <a:headEnd type="none" w="sm" len="sm"/>
            <a:tailEnd type="none" w="sm" len="sm"/>
          </a:ln>
        </p:spPr>
      </p:cxnSp>
      <p:pic>
        <p:nvPicPr>
          <p:cNvPr id="252" name="Google Shape;252;p23"/>
          <p:cNvPicPr preferRelativeResize="0"/>
          <p:nvPr/>
        </p:nvPicPr>
        <p:blipFill rotWithShape="1">
          <a:blip r:embed="rId3">
            <a:alphaModFix/>
          </a:blip>
          <a:srcRect/>
          <a:stretch/>
        </p:blipFill>
        <p:spPr>
          <a:xfrm>
            <a:off x="694267" y="147271"/>
            <a:ext cx="3701378" cy="737507"/>
          </a:xfrm>
          <a:prstGeom prst="rect">
            <a:avLst/>
          </a:prstGeom>
          <a:noFill/>
          <a:ln>
            <a:noFill/>
          </a:ln>
        </p:spPr>
      </p:pic>
      <p:sp>
        <p:nvSpPr>
          <p:cNvPr id="253" name="Google Shape;253;p23"/>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3A3838"/>
              </a:solidFill>
              <a:latin typeface="Verdana"/>
              <a:ea typeface="Verdana"/>
              <a:cs typeface="Verdana"/>
              <a:sym typeface="Verdana"/>
            </a:endParaRPr>
          </a:p>
        </p:txBody>
      </p:sp>
      <p:pic>
        <p:nvPicPr>
          <p:cNvPr id="254" name="Google Shape;254;p23"/>
          <p:cNvPicPr preferRelativeResize="0"/>
          <p:nvPr/>
        </p:nvPicPr>
        <p:blipFill rotWithShape="1">
          <a:blip r:embed="rId4">
            <a:alphaModFix/>
          </a:blip>
          <a:srcRect t="4707"/>
          <a:stretch/>
        </p:blipFill>
        <p:spPr>
          <a:xfrm>
            <a:off x="5179575" y="1136525"/>
            <a:ext cx="6339900" cy="4530900"/>
          </a:xfrm>
          <a:prstGeom prst="rect">
            <a:avLst/>
          </a:prstGeom>
          <a:solidFill>
            <a:srgbClr val="BFBFBF"/>
          </a:solidFill>
          <a:ln>
            <a:noFill/>
          </a:ln>
        </p:spPr>
      </p:pic>
      <p:sp>
        <p:nvSpPr>
          <p:cNvPr id="255" name="Google Shape;255;p23"/>
          <p:cNvSpPr txBox="1"/>
          <p:nvPr/>
        </p:nvSpPr>
        <p:spPr>
          <a:xfrm>
            <a:off x="607727" y="1136525"/>
            <a:ext cx="4464300" cy="113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Program Implementation</a:t>
            </a:r>
            <a:endParaRPr b="1">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Forming an Accountability Council</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Setting Program Criteria &amp; Objectives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Establishing a Program Budget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Farm Selection &amp; Contracts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Establishing Relationships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Reporting Recommendations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Program Evaluation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Providing Technical Assistance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Cultivating a Community of Practice</a:t>
            </a:r>
            <a:endParaRPr b="1">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Language Justice Practices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Removing Barriers to Participation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Sustaining The Work</a:t>
            </a:r>
            <a:endParaRPr b="1">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Fundraising Recommendations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Policy Recommendations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Partnership Recommendations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Addressing Constraints</a:t>
            </a:r>
            <a:endParaRPr sz="1200">
              <a:solidFill>
                <a:schemeClr val="dk1"/>
              </a:solidFill>
            </a:endParaRPr>
          </a:p>
          <a:p>
            <a:pPr marL="0" lvl="0" indent="0" algn="l" rtl="0">
              <a:lnSpc>
                <a:spcPct val="115000"/>
              </a:lnSpc>
              <a:spcBef>
                <a:spcPts val="0"/>
              </a:spcBef>
              <a:spcAft>
                <a:spcPts val="0"/>
              </a:spcAft>
              <a:buNone/>
            </a:pPr>
            <a:r>
              <a:rPr lang="en-US" b="1">
                <a:solidFill>
                  <a:schemeClr val="dk1"/>
                </a:solidFill>
              </a:rPr>
              <a:t>Appendix</a:t>
            </a:r>
            <a:endParaRPr b="1">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Customizable templates for MOUs, SOPs, reporting, project management, and evaluation</a:t>
            </a:r>
            <a:endParaRPr sz="1200">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6" name="Google Shape;256;p23"/>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a:solidFill>
                  <a:srgbClr val="3A3838"/>
                </a:solidFill>
                <a:latin typeface="Verdana"/>
                <a:ea typeface="Verdana"/>
                <a:cs typeface="Verdana"/>
                <a:sym typeface="Verdana"/>
              </a:rPr>
              <a:t>Implementation Guide</a:t>
            </a:r>
            <a:endParaRPr sz="3200" b="0" i="0" u="none" strike="noStrike" cap="none">
              <a:solidFill>
                <a:srgbClr val="3A3838"/>
              </a:solidFill>
              <a:latin typeface="Verdana"/>
              <a:ea typeface="Verdana"/>
              <a:cs typeface="Verdana"/>
              <a:sym typeface="Verdana"/>
            </a:endParaRPr>
          </a:p>
        </p:txBody>
      </p:sp>
      <p:sp>
        <p:nvSpPr>
          <p:cNvPr id="257" name="Google Shape;257;p23"/>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3A3838"/>
                </a:solidFill>
                <a:latin typeface="Calibri"/>
                <a:ea typeface="Calibri"/>
                <a:cs typeface="Calibri"/>
                <a:sym typeface="Calibri"/>
              </a:rPr>
              <a:t>Martín</a:t>
            </a:r>
            <a:endParaRPr/>
          </a:p>
        </p:txBody>
      </p:sp>
      <p:sp>
        <p:nvSpPr>
          <p:cNvPr id="258" name="Google Shape;258;p23"/>
          <p:cNvSpPr txBox="1"/>
          <p:nvPr/>
        </p:nvSpPr>
        <p:spPr>
          <a:xfrm>
            <a:off x="5179575" y="5667425"/>
            <a:ext cx="633990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A3838"/>
                </a:solidFill>
                <a:latin typeface="Calibri"/>
                <a:ea typeface="Calibri"/>
                <a:cs typeface="Calibri"/>
                <a:sym typeface="Calibri"/>
              </a:rPr>
              <a:t>Father Matthew Engleby (L) with volunteers at St. Ann’s Episcopal Church’s Food Pantry. Photo by. (2022)</a:t>
            </a:r>
            <a:endParaRPr sz="1100">
              <a:solidFill>
                <a:srgbClr val="3A383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4"/>
          <p:cNvPicPr preferRelativeResize="0"/>
          <p:nvPr/>
        </p:nvPicPr>
        <p:blipFill rotWithShape="1">
          <a:blip r:embed="rId3">
            <a:alphaModFix/>
          </a:blip>
          <a:srcRect l="9"/>
          <a:stretch/>
        </p:blipFill>
        <p:spPr>
          <a:xfrm>
            <a:off x="-101640" y="-203200"/>
            <a:ext cx="12496845" cy="8330134"/>
          </a:xfrm>
          <a:prstGeom prst="rect">
            <a:avLst/>
          </a:prstGeom>
          <a:noFill/>
          <a:ln>
            <a:noFill/>
          </a:ln>
        </p:spPr>
      </p:pic>
      <p:sp>
        <p:nvSpPr>
          <p:cNvPr id="265" name="Google Shape;265;p24"/>
          <p:cNvSpPr txBox="1"/>
          <p:nvPr/>
        </p:nvSpPr>
        <p:spPr>
          <a:xfrm>
            <a:off x="7135606" y="6637033"/>
            <a:ext cx="4560900" cy="4617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4500" b="1">
                <a:solidFill>
                  <a:srgbClr val="FFFFFF"/>
                </a:solidFill>
                <a:latin typeface="Verdana"/>
                <a:ea typeface="Verdana"/>
                <a:cs typeface="Verdana"/>
                <a:sym typeface="Verdana"/>
              </a:rPr>
              <a:t>Discussion</a:t>
            </a:r>
            <a:endParaRPr sz="4500" b="1" i="0" u="none" strike="noStrike" cap="none">
              <a:solidFill>
                <a:srgbClr val="FFFFFF"/>
              </a:solidFill>
              <a:latin typeface="Verdana"/>
              <a:ea typeface="Verdana"/>
              <a:cs typeface="Verdana"/>
              <a:sym typeface="Verdana"/>
            </a:endParaRPr>
          </a:p>
        </p:txBody>
      </p:sp>
      <p:sp>
        <p:nvSpPr>
          <p:cNvPr id="266" name="Google Shape;266;p24"/>
          <p:cNvSpPr txBox="1"/>
          <p:nvPr/>
        </p:nvSpPr>
        <p:spPr>
          <a:xfrm>
            <a:off x="292700" y="2374925"/>
            <a:ext cx="2956500" cy="55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b="1">
                <a:solidFill>
                  <a:schemeClr val="lt2"/>
                </a:solidFill>
                <a:latin typeface="Calibri"/>
                <a:ea typeface="Calibri"/>
                <a:cs typeface="Calibri"/>
                <a:sym typeface="Calibri"/>
              </a:rPr>
              <a:t>Megan Larmer</a:t>
            </a:r>
            <a:endParaRPr sz="1900" b="1">
              <a:solidFill>
                <a:schemeClr val="lt2"/>
              </a:solidFill>
              <a:latin typeface="Calibri"/>
              <a:ea typeface="Calibri"/>
              <a:cs typeface="Calibri"/>
              <a:sym typeface="Calibri"/>
            </a:endParaRPr>
          </a:p>
          <a:p>
            <a:pPr marL="0" lvl="0" indent="0" algn="l" rtl="0">
              <a:spcBef>
                <a:spcPts val="0"/>
              </a:spcBef>
              <a:spcAft>
                <a:spcPts val="0"/>
              </a:spcAft>
              <a:buNone/>
            </a:pPr>
            <a:r>
              <a:rPr lang="en-US" sz="1600">
                <a:solidFill>
                  <a:schemeClr val="lt2"/>
                </a:solidFill>
                <a:latin typeface="Calibri"/>
                <a:ea typeface="Calibri"/>
                <a:cs typeface="Calibri"/>
                <a:sym typeface="Calibri"/>
              </a:rPr>
              <a:t>Glynwood</a:t>
            </a:r>
            <a:endParaRPr sz="1600">
              <a:solidFill>
                <a:schemeClr val="lt2"/>
              </a:solidFill>
              <a:latin typeface="Calibri"/>
              <a:ea typeface="Calibri"/>
              <a:cs typeface="Calibri"/>
              <a:sym typeface="Calibri"/>
            </a:endParaRPr>
          </a:p>
          <a:p>
            <a:pPr marL="0" lvl="0" indent="0" algn="l" rtl="0">
              <a:spcBef>
                <a:spcPts val="0"/>
              </a:spcBef>
              <a:spcAft>
                <a:spcPts val="0"/>
              </a:spcAft>
              <a:buNone/>
            </a:pPr>
            <a:endParaRPr sz="1900">
              <a:solidFill>
                <a:schemeClr val="lt2"/>
              </a:solidFill>
              <a:latin typeface="Calibri"/>
              <a:ea typeface="Calibri"/>
              <a:cs typeface="Calibri"/>
              <a:sym typeface="Calibri"/>
            </a:endParaRPr>
          </a:p>
          <a:p>
            <a:pPr marL="0" lvl="0" indent="0" algn="l" rtl="0">
              <a:spcBef>
                <a:spcPts val="0"/>
              </a:spcBef>
              <a:spcAft>
                <a:spcPts val="0"/>
              </a:spcAft>
              <a:buNone/>
            </a:pPr>
            <a:r>
              <a:rPr lang="en-US" sz="1900" b="1">
                <a:solidFill>
                  <a:schemeClr val="lt2"/>
                </a:solidFill>
                <a:latin typeface="Calibri"/>
                <a:ea typeface="Calibri"/>
                <a:cs typeface="Calibri"/>
                <a:sym typeface="Calibri"/>
              </a:rPr>
              <a:t>Michelle Hughes</a:t>
            </a:r>
            <a:endParaRPr sz="1900" b="1">
              <a:solidFill>
                <a:schemeClr val="lt2"/>
              </a:solidFill>
              <a:latin typeface="Calibri"/>
              <a:ea typeface="Calibri"/>
              <a:cs typeface="Calibri"/>
              <a:sym typeface="Calibri"/>
            </a:endParaRPr>
          </a:p>
          <a:p>
            <a:pPr marL="0" lvl="0" indent="0" algn="l" rtl="0">
              <a:spcBef>
                <a:spcPts val="0"/>
              </a:spcBef>
              <a:spcAft>
                <a:spcPts val="0"/>
              </a:spcAft>
              <a:buNone/>
            </a:pPr>
            <a:r>
              <a:rPr lang="en-US" sz="1600">
                <a:solidFill>
                  <a:schemeClr val="lt2"/>
                </a:solidFill>
                <a:latin typeface="Calibri"/>
                <a:ea typeface="Calibri"/>
                <a:cs typeface="Calibri"/>
                <a:sym typeface="Calibri"/>
              </a:rPr>
              <a:t>Glynwood</a:t>
            </a:r>
            <a:endParaRPr sz="1600">
              <a:solidFill>
                <a:schemeClr val="lt2"/>
              </a:solidFill>
              <a:latin typeface="Calibri"/>
              <a:ea typeface="Calibri"/>
              <a:cs typeface="Calibri"/>
              <a:sym typeface="Calibri"/>
            </a:endParaRPr>
          </a:p>
          <a:p>
            <a:pPr marL="0" lvl="0" indent="0" algn="l" rtl="0">
              <a:spcBef>
                <a:spcPts val="0"/>
              </a:spcBef>
              <a:spcAft>
                <a:spcPts val="0"/>
              </a:spcAft>
              <a:buNone/>
            </a:pPr>
            <a:endParaRPr sz="1600">
              <a:solidFill>
                <a:schemeClr val="lt2"/>
              </a:solidFill>
              <a:latin typeface="Calibri"/>
              <a:ea typeface="Calibri"/>
              <a:cs typeface="Calibri"/>
              <a:sym typeface="Calibri"/>
            </a:endParaRPr>
          </a:p>
          <a:p>
            <a:pPr marL="0" lvl="0" indent="0" algn="l" rtl="0">
              <a:spcBef>
                <a:spcPts val="0"/>
              </a:spcBef>
              <a:spcAft>
                <a:spcPts val="0"/>
              </a:spcAft>
              <a:buNone/>
            </a:pPr>
            <a:r>
              <a:rPr lang="en-US" sz="1900" b="1">
                <a:solidFill>
                  <a:schemeClr val="lt2"/>
                </a:solidFill>
                <a:latin typeface="Calibri"/>
                <a:ea typeface="Calibri"/>
                <a:cs typeface="Calibri"/>
                <a:sym typeface="Calibri"/>
              </a:rPr>
              <a:t>Stiles Najac</a:t>
            </a:r>
            <a:endParaRPr sz="1900" b="1">
              <a:solidFill>
                <a:schemeClr val="lt2"/>
              </a:solidFill>
              <a:latin typeface="Calibri"/>
              <a:ea typeface="Calibri"/>
              <a:cs typeface="Calibri"/>
              <a:sym typeface="Calibri"/>
            </a:endParaRPr>
          </a:p>
          <a:p>
            <a:pPr marL="0" lvl="0" indent="0" algn="l" rtl="0">
              <a:spcBef>
                <a:spcPts val="0"/>
              </a:spcBef>
              <a:spcAft>
                <a:spcPts val="0"/>
              </a:spcAft>
              <a:buNone/>
            </a:pPr>
            <a:r>
              <a:rPr lang="en-US" sz="1600">
                <a:solidFill>
                  <a:schemeClr val="lt2"/>
                </a:solidFill>
                <a:latin typeface="Calibri"/>
                <a:ea typeface="Calibri"/>
                <a:cs typeface="Calibri"/>
                <a:sym typeface="Calibri"/>
              </a:rPr>
              <a:t>Cornell Cooperative Extension Orange County</a:t>
            </a:r>
            <a:endParaRPr sz="1600">
              <a:solidFill>
                <a:schemeClr val="lt2"/>
              </a:solidFill>
              <a:latin typeface="Calibri"/>
              <a:ea typeface="Calibri"/>
              <a:cs typeface="Calibri"/>
              <a:sym typeface="Calibri"/>
            </a:endParaRPr>
          </a:p>
          <a:p>
            <a:pPr marL="0" lvl="0" indent="0" algn="l" rtl="0">
              <a:spcBef>
                <a:spcPts val="0"/>
              </a:spcBef>
              <a:spcAft>
                <a:spcPts val="0"/>
              </a:spcAft>
              <a:buNone/>
            </a:pPr>
            <a:endParaRPr sz="1600">
              <a:solidFill>
                <a:schemeClr val="lt2"/>
              </a:solidFill>
              <a:latin typeface="Calibri"/>
              <a:ea typeface="Calibri"/>
              <a:cs typeface="Calibri"/>
              <a:sym typeface="Calibri"/>
            </a:endParaRPr>
          </a:p>
          <a:p>
            <a:pPr marL="0" lvl="0" indent="0" algn="l" rtl="0">
              <a:spcBef>
                <a:spcPts val="0"/>
              </a:spcBef>
              <a:spcAft>
                <a:spcPts val="0"/>
              </a:spcAft>
              <a:buNone/>
            </a:pPr>
            <a:r>
              <a:rPr lang="en-US" sz="1900" b="1">
                <a:solidFill>
                  <a:schemeClr val="lt2"/>
                </a:solidFill>
                <a:latin typeface="Calibri"/>
                <a:ea typeface="Calibri"/>
                <a:cs typeface="Calibri"/>
                <a:sym typeface="Calibri"/>
              </a:rPr>
              <a:t>Sarah Salem</a:t>
            </a:r>
            <a:endParaRPr sz="1900" b="1">
              <a:solidFill>
                <a:schemeClr val="lt2"/>
              </a:solidFill>
              <a:latin typeface="Calibri"/>
              <a:ea typeface="Calibri"/>
              <a:cs typeface="Calibri"/>
              <a:sym typeface="Calibri"/>
            </a:endParaRPr>
          </a:p>
          <a:p>
            <a:pPr marL="0" lvl="0" indent="0" algn="l" rtl="0">
              <a:spcBef>
                <a:spcPts val="0"/>
              </a:spcBef>
              <a:spcAft>
                <a:spcPts val="0"/>
              </a:spcAft>
              <a:buNone/>
            </a:pPr>
            <a:r>
              <a:rPr lang="en-US" sz="1600">
                <a:solidFill>
                  <a:schemeClr val="lt2"/>
                </a:solidFill>
                <a:latin typeface="Calibri"/>
                <a:ea typeface="Calibri"/>
                <a:cs typeface="Calibri"/>
                <a:sym typeface="Calibri"/>
              </a:rPr>
              <a:t>Hudson Valley </a:t>
            </a:r>
            <a:endParaRPr sz="1600">
              <a:solidFill>
                <a:schemeClr val="lt2"/>
              </a:solidFill>
              <a:latin typeface="Calibri"/>
              <a:ea typeface="Calibri"/>
              <a:cs typeface="Calibri"/>
              <a:sym typeface="Calibri"/>
            </a:endParaRPr>
          </a:p>
          <a:p>
            <a:pPr marL="0" lvl="0" indent="0" algn="l" rtl="0">
              <a:spcBef>
                <a:spcPts val="0"/>
              </a:spcBef>
              <a:spcAft>
                <a:spcPts val="0"/>
              </a:spcAft>
              <a:buNone/>
            </a:pPr>
            <a:r>
              <a:rPr lang="en-US" sz="1600">
                <a:solidFill>
                  <a:schemeClr val="lt2"/>
                </a:solidFill>
                <a:latin typeface="Calibri"/>
                <a:ea typeface="Calibri"/>
                <a:cs typeface="Calibri"/>
                <a:sym typeface="Calibri"/>
              </a:rPr>
              <a:t>Food Systems Coalition</a:t>
            </a:r>
            <a:endParaRPr sz="1600">
              <a:solidFill>
                <a:schemeClr val="lt2"/>
              </a:solidFill>
              <a:latin typeface="Calibri"/>
              <a:ea typeface="Calibri"/>
              <a:cs typeface="Calibri"/>
              <a:sym typeface="Calibri"/>
            </a:endParaRPr>
          </a:p>
          <a:p>
            <a:pPr marL="0" lvl="0" indent="0" algn="l" rtl="0">
              <a:spcBef>
                <a:spcPts val="0"/>
              </a:spcBef>
              <a:spcAft>
                <a:spcPts val="0"/>
              </a:spcAft>
              <a:buNone/>
            </a:pPr>
            <a:endParaRPr sz="1900">
              <a:solidFill>
                <a:schemeClr val="lt2"/>
              </a:solidFill>
              <a:latin typeface="Calibri"/>
              <a:ea typeface="Calibri"/>
              <a:cs typeface="Calibri"/>
              <a:sym typeface="Calibri"/>
            </a:endParaRPr>
          </a:p>
          <a:p>
            <a:pPr marL="0" lvl="0" indent="0" algn="l" rtl="0">
              <a:spcBef>
                <a:spcPts val="0"/>
              </a:spcBef>
              <a:spcAft>
                <a:spcPts val="0"/>
              </a:spcAft>
              <a:buNone/>
            </a:pPr>
            <a:r>
              <a:rPr lang="en-US" sz="1900" b="1">
                <a:solidFill>
                  <a:schemeClr val="lt2"/>
                </a:solidFill>
                <a:latin typeface="Calibri"/>
                <a:ea typeface="Calibri"/>
                <a:cs typeface="Calibri"/>
                <a:sym typeface="Calibri"/>
              </a:rPr>
              <a:t>Maggie Cheney</a:t>
            </a:r>
            <a:endParaRPr sz="1900" b="1">
              <a:solidFill>
                <a:schemeClr val="lt2"/>
              </a:solidFill>
              <a:latin typeface="Calibri"/>
              <a:ea typeface="Calibri"/>
              <a:cs typeface="Calibri"/>
              <a:sym typeface="Calibri"/>
            </a:endParaRPr>
          </a:p>
          <a:p>
            <a:pPr marL="0" lvl="0" indent="0" algn="l" rtl="0">
              <a:spcBef>
                <a:spcPts val="0"/>
              </a:spcBef>
              <a:spcAft>
                <a:spcPts val="0"/>
              </a:spcAft>
              <a:buNone/>
            </a:pPr>
            <a:r>
              <a:rPr lang="en-US" sz="1600">
                <a:solidFill>
                  <a:schemeClr val="lt2"/>
                </a:solidFill>
                <a:latin typeface="Calibri"/>
                <a:ea typeface="Calibri"/>
                <a:cs typeface="Calibri"/>
                <a:sym typeface="Calibri"/>
              </a:rPr>
              <a:t>Rock Steady Farm</a:t>
            </a:r>
            <a:endParaRPr sz="1600">
              <a:solidFill>
                <a:schemeClr val="lt2"/>
              </a:solidFill>
              <a:latin typeface="Calibri"/>
              <a:ea typeface="Calibri"/>
              <a:cs typeface="Calibri"/>
              <a:sym typeface="Calibri"/>
            </a:endParaRPr>
          </a:p>
          <a:p>
            <a:pPr marL="0" lvl="0" indent="0" algn="l" rtl="0">
              <a:spcBef>
                <a:spcPts val="0"/>
              </a:spcBef>
              <a:spcAft>
                <a:spcPts val="0"/>
              </a:spcAft>
              <a:buNone/>
            </a:pPr>
            <a:endParaRPr sz="1600">
              <a:solidFill>
                <a:schemeClr val="lt2"/>
              </a:solidFill>
              <a:latin typeface="Calibri"/>
              <a:ea typeface="Calibri"/>
              <a:cs typeface="Calibri"/>
              <a:sym typeface="Calibri"/>
            </a:endParaRPr>
          </a:p>
          <a:p>
            <a:pPr marL="0" lvl="0" indent="0" algn="l" rtl="0">
              <a:spcBef>
                <a:spcPts val="0"/>
              </a:spcBef>
              <a:spcAft>
                <a:spcPts val="0"/>
              </a:spcAft>
              <a:buNone/>
            </a:pPr>
            <a:r>
              <a:rPr lang="en-US" sz="1900" b="1">
                <a:solidFill>
                  <a:schemeClr val="lt2"/>
                </a:solidFill>
                <a:latin typeface="Calibri"/>
                <a:ea typeface="Calibri"/>
                <a:cs typeface="Calibri"/>
                <a:sym typeface="Calibri"/>
              </a:rPr>
              <a:t>Jordan Schmidt</a:t>
            </a:r>
            <a:endParaRPr sz="1900" b="1">
              <a:solidFill>
                <a:schemeClr val="lt2"/>
              </a:solidFill>
              <a:latin typeface="Calibri"/>
              <a:ea typeface="Calibri"/>
              <a:cs typeface="Calibri"/>
              <a:sym typeface="Calibri"/>
            </a:endParaRPr>
          </a:p>
          <a:p>
            <a:pPr marL="0" lvl="0" indent="0" algn="l" rtl="0">
              <a:spcBef>
                <a:spcPts val="0"/>
              </a:spcBef>
              <a:spcAft>
                <a:spcPts val="0"/>
              </a:spcAft>
              <a:buNone/>
            </a:pPr>
            <a:r>
              <a:rPr lang="en-US" sz="1600">
                <a:solidFill>
                  <a:schemeClr val="lt2"/>
                </a:solidFill>
                <a:latin typeface="Calibri"/>
                <a:ea typeface="Calibri"/>
                <a:cs typeface="Calibri"/>
                <a:sym typeface="Calibri"/>
              </a:rPr>
              <a:t>Northeast Community Center</a:t>
            </a:r>
            <a:endParaRPr sz="1600">
              <a:solidFill>
                <a:schemeClr val="lt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cxnSp>
        <p:nvCxnSpPr>
          <p:cNvPr id="94" name="Google Shape;94;p14"/>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95" name="Google Shape;95;p14"/>
          <p:cNvCxnSpPr/>
          <p:nvPr/>
        </p:nvCxnSpPr>
        <p:spPr>
          <a:xfrm rot="10800000" flipH="1">
            <a:off x="592683" y="6133925"/>
            <a:ext cx="10972800" cy="12900"/>
          </a:xfrm>
          <a:prstGeom prst="straightConnector1">
            <a:avLst/>
          </a:prstGeom>
          <a:noFill/>
          <a:ln w="19050" cap="flat" cmpd="sng">
            <a:solidFill>
              <a:srgbClr val="A50B34"/>
            </a:solidFill>
            <a:prstDash val="solid"/>
            <a:round/>
            <a:headEnd type="none" w="sm" len="sm"/>
            <a:tailEnd type="none" w="sm" len="sm"/>
          </a:ln>
        </p:spPr>
      </p:cxnSp>
      <p:pic>
        <p:nvPicPr>
          <p:cNvPr id="96" name="Google Shape;96;p14"/>
          <p:cNvPicPr preferRelativeResize="0"/>
          <p:nvPr/>
        </p:nvPicPr>
        <p:blipFill rotWithShape="1">
          <a:blip r:embed="rId3">
            <a:alphaModFix/>
          </a:blip>
          <a:srcRect/>
          <a:stretch/>
        </p:blipFill>
        <p:spPr>
          <a:xfrm>
            <a:off x="694267" y="147271"/>
            <a:ext cx="3701378" cy="737507"/>
          </a:xfrm>
          <a:prstGeom prst="rect">
            <a:avLst/>
          </a:prstGeom>
          <a:noFill/>
          <a:ln>
            <a:noFill/>
          </a:ln>
        </p:spPr>
      </p:pic>
      <p:sp>
        <p:nvSpPr>
          <p:cNvPr id="97" name="Google Shape;97;p14"/>
          <p:cNvSpPr txBox="1"/>
          <p:nvPr/>
        </p:nvSpPr>
        <p:spPr>
          <a:xfrm>
            <a:off x="4606417" y="243025"/>
            <a:ext cx="6891300" cy="546000"/>
          </a:xfrm>
          <a:prstGeom prst="rect">
            <a:avLst/>
          </a:prstGeom>
          <a:noFill/>
          <a:ln>
            <a:noFill/>
          </a:ln>
        </p:spPr>
        <p:txBody>
          <a:bodyPr spcFirstLastPara="1" wrap="square" lIns="121900" tIns="60925" rIns="121900" bIns="60925" anchor="t" anchorCtr="0">
            <a:noAutofit/>
          </a:bodyPr>
          <a:lstStyle/>
          <a:p>
            <a:pPr marL="0" lvl="0" indent="0" algn="r" rtl="0">
              <a:spcBef>
                <a:spcPts val="0"/>
              </a:spcBef>
              <a:spcAft>
                <a:spcPts val="0"/>
              </a:spcAft>
              <a:buClr>
                <a:schemeClr val="dk1"/>
              </a:buClr>
              <a:buSzPts val="3200"/>
              <a:buFont typeface="Arial"/>
              <a:buNone/>
            </a:pPr>
            <a:r>
              <a:rPr lang="en-US" sz="3100">
                <a:solidFill>
                  <a:srgbClr val="3A3838"/>
                </a:solidFill>
                <a:latin typeface="Verdana"/>
                <a:ea typeface="Verdana"/>
                <a:cs typeface="Verdana"/>
                <a:sym typeface="Verdana"/>
              </a:rPr>
              <a:t>What is Food Sovereignty?</a:t>
            </a:r>
            <a:endParaRPr sz="3100" b="0" i="0" u="none" strike="noStrike" cap="none">
              <a:solidFill>
                <a:srgbClr val="3A3838"/>
              </a:solidFill>
              <a:latin typeface="Verdana"/>
              <a:ea typeface="Verdana"/>
              <a:cs typeface="Verdana"/>
              <a:sym typeface="Verdana"/>
            </a:endParaRPr>
          </a:p>
        </p:txBody>
      </p:sp>
      <p:sp>
        <p:nvSpPr>
          <p:cNvPr id="98" name="Google Shape;98;p14"/>
          <p:cNvSpPr txBox="1"/>
          <p:nvPr/>
        </p:nvSpPr>
        <p:spPr>
          <a:xfrm>
            <a:off x="4983250" y="1709550"/>
            <a:ext cx="6514500" cy="31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200" b="1">
                <a:solidFill>
                  <a:srgbClr val="3A3838"/>
                </a:solidFill>
                <a:latin typeface="Calibri"/>
                <a:ea typeface="Calibri"/>
                <a:cs typeface="Calibri"/>
                <a:sym typeface="Calibri"/>
              </a:rPr>
              <a:t>Food sovereignty</a:t>
            </a:r>
            <a:r>
              <a:rPr lang="en-US" sz="2000" b="1">
                <a:solidFill>
                  <a:srgbClr val="3A3838"/>
                </a:solidFill>
                <a:latin typeface="Calibri"/>
                <a:ea typeface="Calibri"/>
                <a:cs typeface="Calibri"/>
                <a:sym typeface="Calibri"/>
              </a:rPr>
              <a:t> </a:t>
            </a:r>
            <a:r>
              <a:rPr lang="en-US" sz="2000">
                <a:solidFill>
                  <a:srgbClr val="3A3838"/>
                </a:solidFill>
                <a:latin typeface="Calibri"/>
                <a:ea typeface="Calibri"/>
                <a:cs typeface="Calibri"/>
                <a:sym typeface="Calibri"/>
              </a:rPr>
              <a:t>is the right of peoples to healthy and culturally appropriate food produced through ecologically sound and sustainable methods, and their right to define their own food and agriculture systems. It puts the aspirations and needs of those who produce, distribute and consume food at the heart of food systems and policies rather than the demands of markets and corporations.</a:t>
            </a:r>
            <a:endParaRPr sz="2000">
              <a:solidFill>
                <a:srgbClr val="3A3838"/>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rgbClr val="3A3838"/>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rgbClr val="3A3838"/>
                </a:solidFill>
                <a:latin typeface="Calibri"/>
                <a:ea typeface="Calibri"/>
                <a:cs typeface="Calibri"/>
                <a:sym typeface="Calibri"/>
              </a:rPr>
              <a:t>– Declaration of Nyéléni, the first global forum on food sovereignty, Mali, 2007</a:t>
            </a:r>
            <a:endParaRPr sz="2400">
              <a:solidFill>
                <a:srgbClr val="3A3838"/>
              </a:solidFill>
              <a:latin typeface="Calibri"/>
              <a:ea typeface="Calibri"/>
              <a:cs typeface="Calibri"/>
              <a:sym typeface="Calibri"/>
            </a:endParaRPr>
          </a:p>
        </p:txBody>
      </p:sp>
      <p:sp>
        <p:nvSpPr>
          <p:cNvPr id="99" name="Google Shape;99;p14"/>
          <p:cNvSpPr txBox="1"/>
          <p:nvPr/>
        </p:nvSpPr>
        <p:spPr>
          <a:xfrm>
            <a:off x="609609" y="6263075"/>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pic>
        <p:nvPicPr>
          <p:cNvPr id="100" name="Google Shape;100;p14"/>
          <p:cNvPicPr preferRelativeResize="0"/>
          <p:nvPr/>
        </p:nvPicPr>
        <p:blipFill rotWithShape="1">
          <a:blip r:embed="rId4">
            <a:alphaModFix/>
          </a:blip>
          <a:srcRect l="20859" r="20859" b="2695"/>
          <a:stretch/>
        </p:blipFill>
        <p:spPr>
          <a:xfrm>
            <a:off x="592675" y="1132000"/>
            <a:ext cx="4157700" cy="4626300"/>
          </a:xfrm>
          <a:prstGeom prst="rect">
            <a:avLst/>
          </a:prstGeom>
          <a:solidFill>
            <a:srgbClr val="BFBFBF"/>
          </a:solidFill>
          <a:ln>
            <a:noFill/>
          </a:ln>
        </p:spPr>
      </p:pic>
      <p:sp>
        <p:nvSpPr>
          <p:cNvPr id="101" name="Google Shape;101;p14"/>
          <p:cNvSpPr txBox="1"/>
          <p:nvPr/>
        </p:nvSpPr>
        <p:spPr>
          <a:xfrm>
            <a:off x="592675" y="5693063"/>
            <a:ext cx="41577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A3838"/>
                </a:solidFill>
                <a:latin typeface="Calibri"/>
                <a:ea typeface="Calibri"/>
                <a:cs typeface="Calibri"/>
                <a:sym typeface="Calibri"/>
              </a:rPr>
              <a:t>Martín &amp; Gaudencia Rodriguez on their farm, Mimomex. Photo by Jennifer Young. (2022)</a:t>
            </a:r>
            <a:endParaRPr sz="1100">
              <a:solidFill>
                <a:srgbClr val="3A383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217700" y="750100"/>
            <a:ext cx="4252200" cy="306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t>Pre-covid failures of the regional food system</a:t>
            </a:r>
            <a:endParaRPr b="1"/>
          </a:p>
        </p:txBody>
      </p:sp>
      <p:sp>
        <p:nvSpPr>
          <p:cNvPr id="107" name="Google Shape;107;p15"/>
          <p:cNvSpPr/>
          <p:nvPr/>
        </p:nvSpPr>
        <p:spPr>
          <a:xfrm rot="-584">
            <a:off x="6198465" y="2770884"/>
            <a:ext cx="1764600" cy="1761000"/>
          </a:xfrm>
          <a:prstGeom prst="ellipse">
            <a:avLst/>
          </a:prstGeom>
          <a:solidFill>
            <a:srgbClr val="B45F06"/>
          </a:solidFill>
          <a:ln w="9525" cap="flat" cmpd="sng">
            <a:solidFill>
              <a:srgbClr val="999999"/>
            </a:solidFill>
            <a:prstDash val="solid"/>
            <a:round/>
            <a:headEnd type="none" w="sm" len="sm"/>
            <a:tailEnd type="none" w="sm" len="sm"/>
          </a:ln>
        </p:spPr>
        <p:txBody>
          <a:bodyPr spcFirstLastPara="1" wrap="square" lIns="121900" tIns="60925" rIns="121900" bIns="60925" anchor="ctr" anchorCtr="0">
            <a:noAutofit/>
          </a:bodyPr>
          <a:lstStyle/>
          <a:p>
            <a:pPr marL="0" lvl="0" indent="0" algn="ctr" rtl="0">
              <a:spcBef>
                <a:spcPts val="0"/>
              </a:spcBef>
              <a:spcAft>
                <a:spcPts val="0"/>
              </a:spcAft>
              <a:buNone/>
            </a:pPr>
            <a:endParaRPr sz="1800" b="1">
              <a:latin typeface="Nunito Sans"/>
              <a:ea typeface="Nunito Sans"/>
              <a:cs typeface="Nunito Sans"/>
              <a:sym typeface="Nunito Sans"/>
            </a:endParaRPr>
          </a:p>
        </p:txBody>
      </p:sp>
      <p:grpSp>
        <p:nvGrpSpPr>
          <p:cNvPr id="108" name="Google Shape;108;p15"/>
          <p:cNvGrpSpPr/>
          <p:nvPr/>
        </p:nvGrpSpPr>
        <p:grpSpPr>
          <a:xfrm>
            <a:off x="6570277" y="2255481"/>
            <a:ext cx="3944507" cy="4397686"/>
            <a:chOff x="4184863" y="1520198"/>
            <a:chExt cx="2958454" cy="3298347"/>
          </a:xfrm>
        </p:grpSpPr>
        <p:sp>
          <p:nvSpPr>
            <p:cNvPr id="109" name="Google Shape;109;p15"/>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874D2B"/>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0" name="Google Shape;110;p15"/>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874D2B"/>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1" name="Google Shape;111;p15"/>
            <p:cNvSpPr txBox="1"/>
            <p:nvPr/>
          </p:nvSpPr>
          <p:spPr>
            <a:xfrm rot="-2978724">
              <a:off x="4761623" y="2932778"/>
              <a:ext cx="1382977" cy="562974"/>
            </a:xfrm>
            <a:prstGeom prst="rect">
              <a:avLst/>
            </a:prstGeom>
            <a:solidFill>
              <a:srgbClr val="874D2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FFFFFF"/>
                  </a:solidFill>
                  <a:latin typeface="Cardo"/>
                  <a:ea typeface="Cardo"/>
                  <a:cs typeface="Cardo"/>
                  <a:sym typeface="Cardo"/>
                </a:rPr>
                <a:t>Hunger relief + food access</a:t>
              </a:r>
              <a:endParaRPr sz="1800">
                <a:solidFill>
                  <a:srgbClr val="FFFFFF"/>
                </a:solidFill>
                <a:latin typeface="Cardo"/>
                <a:ea typeface="Cardo"/>
                <a:cs typeface="Cardo"/>
                <a:sym typeface="Cardo"/>
              </a:endParaRPr>
            </a:p>
          </p:txBody>
        </p:sp>
      </p:grpSp>
      <p:grpSp>
        <p:nvGrpSpPr>
          <p:cNvPr id="112" name="Google Shape;112;p15"/>
          <p:cNvGrpSpPr/>
          <p:nvPr/>
        </p:nvGrpSpPr>
        <p:grpSpPr>
          <a:xfrm>
            <a:off x="4800813" y="133493"/>
            <a:ext cx="4391326" cy="4297113"/>
            <a:chOff x="2857731" y="-71332"/>
            <a:chExt cx="3293577" cy="3222916"/>
          </a:xfrm>
        </p:grpSpPr>
        <p:sp>
          <p:nvSpPr>
            <p:cNvPr id="113" name="Google Shape;113;p15"/>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959A2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4" name="Google Shape;114;p15"/>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959A2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5" name="Google Shape;115;p15"/>
            <p:cNvSpPr txBox="1"/>
            <p:nvPr/>
          </p:nvSpPr>
          <p:spPr>
            <a:xfrm>
              <a:off x="3782825" y="1153125"/>
              <a:ext cx="1578000" cy="563100"/>
            </a:xfrm>
            <a:prstGeom prst="rect">
              <a:avLst/>
            </a:prstGeom>
            <a:solidFill>
              <a:srgbClr val="959A2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FFFFFF"/>
                  </a:solidFill>
                  <a:latin typeface="Cardo"/>
                  <a:ea typeface="Cardo"/>
                  <a:cs typeface="Cardo"/>
                  <a:sym typeface="Cardo"/>
                </a:rPr>
                <a:t>Farms + Production</a:t>
              </a:r>
              <a:endParaRPr sz="1800">
                <a:solidFill>
                  <a:srgbClr val="FFFFFF"/>
                </a:solidFill>
                <a:latin typeface="Cardo"/>
                <a:ea typeface="Cardo"/>
                <a:cs typeface="Cardo"/>
                <a:sym typeface="Cardo"/>
              </a:endParaRPr>
            </a:p>
          </p:txBody>
        </p:sp>
      </p:grpSp>
      <p:grpSp>
        <p:nvGrpSpPr>
          <p:cNvPr id="116" name="Google Shape;116;p15"/>
          <p:cNvGrpSpPr/>
          <p:nvPr/>
        </p:nvGrpSpPr>
        <p:grpSpPr>
          <a:xfrm>
            <a:off x="3603717" y="2474772"/>
            <a:ext cx="4565797" cy="4162934"/>
            <a:chOff x="1959887" y="1684671"/>
            <a:chExt cx="3424433" cy="3122279"/>
          </a:xfrm>
        </p:grpSpPr>
        <p:sp>
          <p:nvSpPr>
            <p:cNvPr id="117" name="Google Shape;117;p15"/>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64D79"/>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8" name="Google Shape;118;p15"/>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A64D79"/>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9" name="Google Shape;119;p15"/>
            <p:cNvSpPr txBox="1"/>
            <p:nvPr/>
          </p:nvSpPr>
          <p:spPr>
            <a:xfrm rot="2700000" flipH="1">
              <a:off x="2789526" y="2912246"/>
              <a:ext cx="1714027" cy="562998"/>
            </a:xfrm>
            <a:prstGeom prst="rect">
              <a:avLst/>
            </a:prstGeom>
            <a:solidFill>
              <a:srgbClr val="A64D7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FFFFFF"/>
                  </a:solidFill>
                  <a:latin typeface="Cardo"/>
                  <a:ea typeface="Cardo"/>
                  <a:cs typeface="Cardo"/>
                  <a:sym typeface="Cardo"/>
                </a:rPr>
                <a:t>Workforce + Infrastructure Development</a:t>
              </a:r>
              <a:endParaRPr sz="1800">
                <a:solidFill>
                  <a:srgbClr val="FFFFFF"/>
                </a:solidFill>
                <a:latin typeface="Cardo"/>
                <a:ea typeface="Cardo"/>
                <a:cs typeface="Cardo"/>
                <a:sym typeface="Cardo"/>
              </a:endParaRPr>
            </a:p>
          </p:txBody>
        </p:sp>
      </p:grpSp>
      <p:sp>
        <p:nvSpPr>
          <p:cNvPr id="120" name="Google Shape;120;p15"/>
          <p:cNvSpPr/>
          <p:nvPr/>
        </p:nvSpPr>
        <p:spPr>
          <a:xfrm>
            <a:off x="9830025" y="3422725"/>
            <a:ext cx="1993800" cy="1127700"/>
          </a:xfrm>
          <a:prstGeom prst="wedgeRoundRectCallout">
            <a:avLst>
              <a:gd name="adj1" fmla="val -79716"/>
              <a:gd name="adj2" fmla="val -1044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Nunito Sans"/>
                <a:ea typeface="Nunito Sans"/>
                <a:cs typeface="Nunito Sans"/>
                <a:sym typeface="Nunito Sans"/>
              </a:rPr>
              <a:t>Relies on waste/donation from large agribusiness and corporate food system</a:t>
            </a:r>
            <a:endParaRPr>
              <a:latin typeface="Nunito Sans"/>
              <a:ea typeface="Nunito Sans"/>
              <a:cs typeface="Nunito Sans"/>
              <a:sym typeface="Nunito Sans"/>
            </a:endParaRPr>
          </a:p>
        </p:txBody>
      </p:sp>
      <p:sp>
        <p:nvSpPr>
          <p:cNvPr id="121" name="Google Shape;121;p15"/>
          <p:cNvSpPr/>
          <p:nvPr/>
        </p:nvSpPr>
        <p:spPr>
          <a:xfrm>
            <a:off x="2550750" y="3303025"/>
            <a:ext cx="1764600" cy="1127700"/>
          </a:xfrm>
          <a:prstGeom prst="wedgeRoundRectCallout">
            <a:avLst>
              <a:gd name="adj1" fmla="val 81762"/>
              <a:gd name="adj2" fmla="val -1044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Nunito Sans"/>
                <a:ea typeface="Nunito Sans"/>
                <a:cs typeface="Nunito Sans"/>
                <a:sym typeface="Nunito Sans"/>
              </a:rPr>
              <a:t>Lack of coordination and communication</a:t>
            </a:r>
            <a:endParaRPr>
              <a:latin typeface="Nunito Sans"/>
              <a:ea typeface="Nunito Sans"/>
              <a:cs typeface="Nunito Sans"/>
              <a:sym typeface="Nunito Sans"/>
            </a:endParaRPr>
          </a:p>
        </p:txBody>
      </p:sp>
      <p:sp>
        <p:nvSpPr>
          <p:cNvPr id="122" name="Google Shape;122;p15"/>
          <p:cNvSpPr txBox="1"/>
          <p:nvPr/>
        </p:nvSpPr>
        <p:spPr>
          <a:xfrm>
            <a:off x="6190388" y="2827000"/>
            <a:ext cx="1764600" cy="137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latin typeface="Nunito Sans"/>
                <a:ea typeface="Nunito Sans"/>
                <a:cs typeface="Nunito Sans"/>
                <a:sym typeface="Nunito Sans"/>
              </a:rPr>
              <a:t>Unequal distribution in resources, opportunities and outcomes caused by systemic oppression</a:t>
            </a:r>
            <a:endParaRPr b="1">
              <a:solidFill>
                <a:srgbClr val="FFFFFF"/>
              </a:solidFill>
              <a:latin typeface="Nunito Sans"/>
              <a:ea typeface="Nunito Sans"/>
              <a:cs typeface="Nunito Sans"/>
              <a:sym typeface="Nunito Sans"/>
            </a:endParaRPr>
          </a:p>
        </p:txBody>
      </p:sp>
      <p:cxnSp>
        <p:nvCxnSpPr>
          <p:cNvPr id="123" name="Google Shape;123;p15"/>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sp>
        <p:nvSpPr>
          <p:cNvPr id="124" name="Google Shape;124;p15"/>
          <p:cNvSpPr/>
          <p:nvPr/>
        </p:nvSpPr>
        <p:spPr>
          <a:xfrm>
            <a:off x="4469900" y="175525"/>
            <a:ext cx="1605900" cy="1127700"/>
          </a:xfrm>
          <a:prstGeom prst="wedgeRoundRectCallout">
            <a:avLst>
              <a:gd name="adj1" fmla="val 50237"/>
              <a:gd name="adj2" fmla="val 10120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Nunito Sans"/>
                <a:ea typeface="Nunito Sans"/>
                <a:cs typeface="Nunito Sans"/>
                <a:sym typeface="Nunito Sans"/>
              </a:rPr>
              <a:t>Extremely thin profit margins for small, regenerative  farms</a:t>
            </a:r>
            <a:endParaRPr>
              <a:latin typeface="Nunito Sans"/>
              <a:ea typeface="Nunito Sans"/>
              <a:cs typeface="Nunito Sans"/>
              <a:sym typeface="Nunito Sans"/>
            </a:endParaRPr>
          </a:p>
        </p:txBody>
      </p:sp>
      <p:sp>
        <p:nvSpPr>
          <p:cNvPr id="125" name="Google Shape;125;p15"/>
          <p:cNvSpPr/>
          <p:nvPr/>
        </p:nvSpPr>
        <p:spPr>
          <a:xfrm>
            <a:off x="8169525" y="435025"/>
            <a:ext cx="1605900" cy="868200"/>
          </a:xfrm>
          <a:prstGeom prst="wedgeRoundRectCallout">
            <a:avLst>
              <a:gd name="adj1" fmla="val -54465"/>
              <a:gd name="adj2" fmla="val 10120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Nunito Sans"/>
                <a:ea typeface="Nunito Sans"/>
                <a:cs typeface="Nunito Sans"/>
                <a:sym typeface="Nunito Sans"/>
              </a:rPr>
              <a:t>Multiple barriers to entry for BIPOC, LGBTQ+ and women</a:t>
            </a:r>
            <a:endParaRPr>
              <a:latin typeface="Nunito Sans"/>
              <a:ea typeface="Nunito Sans"/>
              <a:cs typeface="Nunito Sans"/>
              <a:sym typeface="Nunito Sans"/>
            </a:endParaRPr>
          </a:p>
        </p:txBody>
      </p:sp>
      <p:pic>
        <p:nvPicPr>
          <p:cNvPr id="126" name="Google Shape;126;p15"/>
          <p:cNvPicPr preferRelativeResize="0"/>
          <p:nvPr/>
        </p:nvPicPr>
        <p:blipFill rotWithShape="1">
          <a:blip r:embed="rId3">
            <a:alphaModFix/>
          </a:blip>
          <a:srcRect/>
          <a:stretch/>
        </p:blipFill>
        <p:spPr>
          <a:xfrm>
            <a:off x="592673" y="377799"/>
            <a:ext cx="2909450" cy="579709"/>
          </a:xfrm>
          <a:prstGeom prst="rect">
            <a:avLst/>
          </a:prstGeom>
          <a:noFill/>
          <a:ln>
            <a:noFill/>
          </a:ln>
        </p:spPr>
      </p:pic>
      <p:cxnSp>
        <p:nvCxnSpPr>
          <p:cNvPr id="127" name="Google Shape;127;p15"/>
          <p:cNvCxnSpPr/>
          <p:nvPr/>
        </p:nvCxnSpPr>
        <p:spPr>
          <a:xfrm rot="10800000" flipH="1">
            <a:off x="592683" y="6246900"/>
            <a:ext cx="10972800" cy="12900"/>
          </a:xfrm>
          <a:prstGeom prst="straightConnector1">
            <a:avLst/>
          </a:prstGeom>
          <a:noFill/>
          <a:ln w="19050" cap="flat" cmpd="sng">
            <a:solidFill>
              <a:srgbClr val="A50B34"/>
            </a:solidFill>
            <a:prstDash val="solid"/>
            <a:round/>
            <a:headEnd type="none" w="sm" len="sm"/>
            <a:tailEnd type="none" w="sm" len="sm"/>
          </a:ln>
        </p:spPr>
      </p:cxnSp>
      <p:sp>
        <p:nvSpPr>
          <p:cNvPr id="128" name="Google Shape;128;p15"/>
          <p:cNvSpPr/>
          <p:nvPr/>
        </p:nvSpPr>
        <p:spPr>
          <a:xfrm>
            <a:off x="3103325" y="5513900"/>
            <a:ext cx="1993800" cy="868200"/>
          </a:xfrm>
          <a:prstGeom prst="wedgeRoundRectCallout">
            <a:avLst>
              <a:gd name="adj1" fmla="val 63911"/>
              <a:gd name="adj2" fmla="val -9632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Nunito Sans"/>
                <a:ea typeface="Nunito Sans"/>
                <a:cs typeface="Nunito Sans"/>
                <a:sym typeface="Nunito Sans"/>
              </a:rPr>
              <a:t>Overly centralized distribution system</a:t>
            </a:r>
            <a:endParaRPr>
              <a:latin typeface="Nunito Sans"/>
              <a:ea typeface="Nunito Sans"/>
              <a:cs typeface="Nunito Sans"/>
              <a:sym typeface="Nunito Sans"/>
            </a:endParaRPr>
          </a:p>
        </p:txBody>
      </p:sp>
      <p:sp>
        <p:nvSpPr>
          <p:cNvPr id="129" name="Google Shape;129;p15"/>
          <p:cNvSpPr/>
          <p:nvPr/>
        </p:nvSpPr>
        <p:spPr>
          <a:xfrm>
            <a:off x="8908875" y="5513900"/>
            <a:ext cx="1993800" cy="868200"/>
          </a:xfrm>
          <a:prstGeom prst="wedgeRoundRectCallout">
            <a:avLst>
              <a:gd name="adj1" fmla="val -57983"/>
              <a:gd name="adj2" fmla="val -10632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Nunito Sans"/>
                <a:ea typeface="Nunito Sans"/>
                <a:cs typeface="Nunito Sans"/>
                <a:sym typeface="Nunito Sans"/>
              </a:rPr>
              <a:t>Relies on volunteer labor</a:t>
            </a:r>
            <a:endParaRPr>
              <a:latin typeface="Nunito Sans"/>
              <a:ea typeface="Nunito Sans"/>
              <a:cs typeface="Nunito Sans"/>
              <a:sym typeface="Nunito Sans"/>
            </a:endParaRPr>
          </a:p>
        </p:txBody>
      </p:sp>
      <p:sp>
        <p:nvSpPr>
          <p:cNvPr id="130" name="Google Shape;130;p15"/>
          <p:cNvSpPr txBox="1"/>
          <p:nvPr/>
        </p:nvSpPr>
        <p:spPr>
          <a:xfrm>
            <a:off x="537109" y="6466725"/>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a:off x="217700" y="1141300"/>
            <a:ext cx="5199600" cy="306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b="1"/>
              <a:t>Regional food access in the HV: </a:t>
            </a:r>
            <a:endParaRPr b="1"/>
          </a:p>
          <a:p>
            <a:pPr marL="0" lvl="0" indent="0" algn="l" rtl="0">
              <a:spcBef>
                <a:spcPts val="0"/>
              </a:spcBef>
              <a:spcAft>
                <a:spcPts val="0"/>
              </a:spcAft>
              <a:buClr>
                <a:schemeClr val="dk1"/>
              </a:buClr>
              <a:buSzPts val="1100"/>
              <a:buFont typeface="Arial"/>
              <a:buNone/>
            </a:pPr>
            <a:r>
              <a:rPr lang="en-US" b="1"/>
              <a:t>COVID crisis</a:t>
            </a:r>
            <a:endParaRPr b="1"/>
          </a:p>
          <a:p>
            <a:pPr marL="0" lvl="0" indent="0" algn="l" rtl="0">
              <a:spcBef>
                <a:spcPts val="0"/>
              </a:spcBef>
              <a:spcAft>
                <a:spcPts val="0"/>
              </a:spcAft>
              <a:buNone/>
            </a:pPr>
            <a:endParaRPr b="1"/>
          </a:p>
        </p:txBody>
      </p:sp>
      <p:sp>
        <p:nvSpPr>
          <p:cNvPr id="136" name="Google Shape;136;p16"/>
          <p:cNvSpPr/>
          <p:nvPr/>
        </p:nvSpPr>
        <p:spPr>
          <a:xfrm rot="-584">
            <a:off x="6198465" y="2770884"/>
            <a:ext cx="1764600" cy="1761000"/>
          </a:xfrm>
          <a:prstGeom prst="ellipse">
            <a:avLst/>
          </a:prstGeom>
          <a:solidFill>
            <a:srgbClr val="B45F06"/>
          </a:solidFill>
          <a:ln w="9525" cap="flat" cmpd="sng">
            <a:solidFill>
              <a:srgbClr val="999999"/>
            </a:solidFill>
            <a:prstDash val="solid"/>
            <a:round/>
            <a:headEnd type="none" w="sm" len="sm"/>
            <a:tailEnd type="none" w="sm" len="sm"/>
          </a:ln>
        </p:spPr>
        <p:txBody>
          <a:bodyPr spcFirstLastPara="1" wrap="square" lIns="121900" tIns="60925" rIns="121900" bIns="60925" anchor="ctr" anchorCtr="0">
            <a:noAutofit/>
          </a:bodyPr>
          <a:lstStyle/>
          <a:p>
            <a:pPr marL="0" lvl="0" indent="0" algn="ctr" rtl="0">
              <a:spcBef>
                <a:spcPts val="0"/>
              </a:spcBef>
              <a:spcAft>
                <a:spcPts val="0"/>
              </a:spcAft>
              <a:buNone/>
            </a:pPr>
            <a:endParaRPr sz="1800" b="1">
              <a:latin typeface="Nunito Sans"/>
              <a:ea typeface="Nunito Sans"/>
              <a:cs typeface="Nunito Sans"/>
              <a:sym typeface="Nunito Sans"/>
            </a:endParaRPr>
          </a:p>
        </p:txBody>
      </p:sp>
      <p:grpSp>
        <p:nvGrpSpPr>
          <p:cNvPr id="137" name="Google Shape;137;p16"/>
          <p:cNvGrpSpPr/>
          <p:nvPr/>
        </p:nvGrpSpPr>
        <p:grpSpPr>
          <a:xfrm>
            <a:off x="6570277" y="2255481"/>
            <a:ext cx="3944507" cy="4397686"/>
            <a:chOff x="4184863" y="1520198"/>
            <a:chExt cx="2958454" cy="3298347"/>
          </a:xfrm>
        </p:grpSpPr>
        <p:sp>
          <p:nvSpPr>
            <p:cNvPr id="138" name="Google Shape;138;p16"/>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874D2B"/>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39" name="Google Shape;139;p16"/>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874D2B"/>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40" name="Google Shape;140;p16"/>
            <p:cNvSpPr txBox="1"/>
            <p:nvPr/>
          </p:nvSpPr>
          <p:spPr>
            <a:xfrm rot="-2978724">
              <a:off x="4761623" y="2932778"/>
              <a:ext cx="1382977" cy="562974"/>
            </a:xfrm>
            <a:prstGeom prst="rect">
              <a:avLst/>
            </a:prstGeom>
            <a:solidFill>
              <a:srgbClr val="874D2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FFFFFF"/>
                  </a:solidFill>
                  <a:latin typeface="Cardo"/>
                  <a:ea typeface="Cardo"/>
                  <a:cs typeface="Cardo"/>
                  <a:sym typeface="Cardo"/>
                </a:rPr>
                <a:t>Hunger relief + food access</a:t>
              </a:r>
              <a:endParaRPr sz="1800">
                <a:solidFill>
                  <a:srgbClr val="FFFFFF"/>
                </a:solidFill>
                <a:latin typeface="Cardo"/>
                <a:ea typeface="Cardo"/>
                <a:cs typeface="Cardo"/>
                <a:sym typeface="Cardo"/>
              </a:endParaRPr>
            </a:p>
          </p:txBody>
        </p:sp>
      </p:grpSp>
      <p:grpSp>
        <p:nvGrpSpPr>
          <p:cNvPr id="141" name="Google Shape;141;p16"/>
          <p:cNvGrpSpPr/>
          <p:nvPr/>
        </p:nvGrpSpPr>
        <p:grpSpPr>
          <a:xfrm>
            <a:off x="4800813" y="133493"/>
            <a:ext cx="4391326" cy="4297113"/>
            <a:chOff x="2857731" y="-71332"/>
            <a:chExt cx="3293577" cy="3222916"/>
          </a:xfrm>
        </p:grpSpPr>
        <p:sp>
          <p:nvSpPr>
            <p:cNvPr id="142" name="Google Shape;142;p16"/>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959A2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43" name="Google Shape;143;p16"/>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959A2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44" name="Google Shape;144;p16"/>
            <p:cNvSpPr txBox="1"/>
            <p:nvPr/>
          </p:nvSpPr>
          <p:spPr>
            <a:xfrm>
              <a:off x="3782825" y="1153125"/>
              <a:ext cx="1578000" cy="563100"/>
            </a:xfrm>
            <a:prstGeom prst="rect">
              <a:avLst/>
            </a:prstGeom>
            <a:solidFill>
              <a:srgbClr val="959A2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FFFFFF"/>
                  </a:solidFill>
                  <a:latin typeface="Cardo"/>
                  <a:ea typeface="Cardo"/>
                  <a:cs typeface="Cardo"/>
                  <a:sym typeface="Cardo"/>
                </a:rPr>
                <a:t>Farms + Production</a:t>
              </a:r>
              <a:endParaRPr sz="1800">
                <a:solidFill>
                  <a:srgbClr val="FFFFFF"/>
                </a:solidFill>
                <a:latin typeface="Cardo"/>
                <a:ea typeface="Cardo"/>
                <a:cs typeface="Cardo"/>
                <a:sym typeface="Cardo"/>
              </a:endParaRPr>
            </a:p>
          </p:txBody>
        </p:sp>
      </p:grpSp>
      <p:grpSp>
        <p:nvGrpSpPr>
          <p:cNvPr id="145" name="Google Shape;145;p16"/>
          <p:cNvGrpSpPr/>
          <p:nvPr/>
        </p:nvGrpSpPr>
        <p:grpSpPr>
          <a:xfrm>
            <a:off x="3603717" y="2474772"/>
            <a:ext cx="4565797" cy="4162934"/>
            <a:chOff x="1959887" y="1684671"/>
            <a:chExt cx="3424433" cy="3122279"/>
          </a:xfrm>
        </p:grpSpPr>
        <p:sp>
          <p:nvSpPr>
            <p:cNvPr id="146" name="Google Shape;146;p16"/>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64D79"/>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47" name="Google Shape;147;p16"/>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A64D79"/>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48" name="Google Shape;148;p16"/>
            <p:cNvSpPr txBox="1"/>
            <p:nvPr/>
          </p:nvSpPr>
          <p:spPr>
            <a:xfrm rot="2700000" flipH="1">
              <a:off x="2789526" y="2912246"/>
              <a:ext cx="1714027" cy="562998"/>
            </a:xfrm>
            <a:prstGeom prst="rect">
              <a:avLst/>
            </a:prstGeom>
            <a:solidFill>
              <a:srgbClr val="A64D7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a:solidFill>
                    <a:srgbClr val="FFFFFF"/>
                  </a:solidFill>
                  <a:latin typeface="Cardo"/>
                  <a:ea typeface="Cardo"/>
                  <a:cs typeface="Cardo"/>
                  <a:sym typeface="Cardo"/>
                </a:rPr>
                <a:t>Workforce + Infrastructure Development</a:t>
              </a:r>
              <a:endParaRPr sz="1800">
                <a:solidFill>
                  <a:srgbClr val="FFFFFF"/>
                </a:solidFill>
                <a:latin typeface="Cardo"/>
                <a:ea typeface="Cardo"/>
                <a:cs typeface="Cardo"/>
                <a:sym typeface="Cardo"/>
              </a:endParaRPr>
            </a:p>
          </p:txBody>
        </p:sp>
      </p:grpSp>
      <p:sp>
        <p:nvSpPr>
          <p:cNvPr id="149" name="Google Shape;149;p16"/>
          <p:cNvSpPr/>
          <p:nvPr/>
        </p:nvSpPr>
        <p:spPr>
          <a:xfrm>
            <a:off x="9830025" y="3422725"/>
            <a:ext cx="1993800" cy="1127700"/>
          </a:xfrm>
          <a:prstGeom prst="wedgeRoundRectCallout">
            <a:avLst>
              <a:gd name="adj1" fmla="val -79716"/>
              <a:gd name="adj2" fmla="val -1044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Nunito Sans"/>
                <a:ea typeface="Nunito Sans"/>
                <a:cs typeface="Nunito Sans"/>
                <a:sym typeface="Nunito Sans"/>
              </a:rPr>
              <a:t>Inconsistent supply  of fresh food / local food  for hunger relief</a:t>
            </a:r>
            <a:endParaRPr>
              <a:latin typeface="Nunito Sans"/>
              <a:ea typeface="Nunito Sans"/>
              <a:cs typeface="Nunito Sans"/>
              <a:sym typeface="Nunito Sans"/>
            </a:endParaRPr>
          </a:p>
        </p:txBody>
      </p:sp>
      <p:sp>
        <p:nvSpPr>
          <p:cNvPr id="150" name="Google Shape;150;p16"/>
          <p:cNvSpPr/>
          <p:nvPr/>
        </p:nvSpPr>
        <p:spPr>
          <a:xfrm>
            <a:off x="2550750" y="3303025"/>
            <a:ext cx="1764600" cy="1127700"/>
          </a:xfrm>
          <a:prstGeom prst="wedgeRoundRectCallout">
            <a:avLst>
              <a:gd name="adj1" fmla="val 81762"/>
              <a:gd name="adj2" fmla="val -1044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Nunito Sans"/>
                <a:ea typeface="Nunito Sans"/>
                <a:cs typeface="Nunito Sans"/>
                <a:sym typeface="Nunito Sans"/>
              </a:rPr>
              <a:t>Record high unemployment - particularly in food service sector</a:t>
            </a:r>
            <a:endParaRPr>
              <a:latin typeface="Nunito Sans"/>
              <a:ea typeface="Nunito Sans"/>
              <a:cs typeface="Nunito Sans"/>
              <a:sym typeface="Nunito Sans"/>
            </a:endParaRPr>
          </a:p>
        </p:txBody>
      </p:sp>
      <p:sp>
        <p:nvSpPr>
          <p:cNvPr id="151" name="Google Shape;151;p16"/>
          <p:cNvSpPr txBox="1"/>
          <p:nvPr/>
        </p:nvSpPr>
        <p:spPr>
          <a:xfrm>
            <a:off x="6190388" y="2827000"/>
            <a:ext cx="1764600" cy="137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FFFF"/>
                </a:solidFill>
                <a:latin typeface="Nunito Sans"/>
                <a:ea typeface="Nunito Sans"/>
                <a:cs typeface="Nunito Sans"/>
                <a:sym typeface="Nunito Sans"/>
              </a:rPr>
              <a:t>Unequal distribution in resources, opportunities and outcomes caused by systemic oppression</a:t>
            </a:r>
            <a:endParaRPr b="1">
              <a:solidFill>
                <a:srgbClr val="FFFFFF"/>
              </a:solidFill>
              <a:latin typeface="Nunito Sans"/>
              <a:ea typeface="Nunito Sans"/>
              <a:cs typeface="Nunito Sans"/>
              <a:sym typeface="Nunito Sans"/>
            </a:endParaRPr>
          </a:p>
        </p:txBody>
      </p:sp>
      <p:cxnSp>
        <p:nvCxnSpPr>
          <p:cNvPr id="152" name="Google Shape;152;p16"/>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sp>
        <p:nvSpPr>
          <p:cNvPr id="153" name="Google Shape;153;p16"/>
          <p:cNvSpPr/>
          <p:nvPr/>
        </p:nvSpPr>
        <p:spPr>
          <a:xfrm>
            <a:off x="4469900" y="175525"/>
            <a:ext cx="1605900" cy="1127700"/>
          </a:xfrm>
          <a:prstGeom prst="wedgeRoundRectCallout">
            <a:avLst>
              <a:gd name="adj1" fmla="val 50237"/>
              <a:gd name="adj2" fmla="val 10120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Nunito Sans"/>
                <a:ea typeface="Nunito Sans"/>
                <a:cs typeface="Nunito Sans"/>
                <a:sym typeface="Nunito Sans"/>
              </a:rPr>
              <a:t>Increased market demand for locally produced food</a:t>
            </a:r>
            <a:endParaRPr>
              <a:latin typeface="Nunito Sans"/>
              <a:ea typeface="Nunito Sans"/>
              <a:cs typeface="Nunito Sans"/>
              <a:sym typeface="Nunito Sans"/>
            </a:endParaRPr>
          </a:p>
        </p:txBody>
      </p:sp>
      <p:sp>
        <p:nvSpPr>
          <p:cNvPr id="154" name="Google Shape;154;p16"/>
          <p:cNvSpPr/>
          <p:nvPr/>
        </p:nvSpPr>
        <p:spPr>
          <a:xfrm>
            <a:off x="8169525" y="435025"/>
            <a:ext cx="1605900" cy="868200"/>
          </a:xfrm>
          <a:prstGeom prst="wedgeRoundRectCallout">
            <a:avLst>
              <a:gd name="adj1" fmla="val -54465"/>
              <a:gd name="adj2" fmla="val 10120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Nunito Sans"/>
                <a:ea typeface="Nunito Sans"/>
                <a:cs typeface="Nunito Sans"/>
                <a:sym typeface="Nunito Sans"/>
              </a:rPr>
              <a:t>Farms losing wholesale buyers</a:t>
            </a:r>
            <a:endParaRPr>
              <a:latin typeface="Nunito Sans"/>
              <a:ea typeface="Nunito Sans"/>
              <a:cs typeface="Nunito Sans"/>
              <a:sym typeface="Nunito Sans"/>
            </a:endParaRPr>
          </a:p>
        </p:txBody>
      </p:sp>
      <p:pic>
        <p:nvPicPr>
          <p:cNvPr id="155" name="Google Shape;155;p16"/>
          <p:cNvPicPr preferRelativeResize="0"/>
          <p:nvPr/>
        </p:nvPicPr>
        <p:blipFill rotWithShape="1">
          <a:blip r:embed="rId3">
            <a:alphaModFix/>
          </a:blip>
          <a:srcRect/>
          <a:stretch/>
        </p:blipFill>
        <p:spPr>
          <a:xfrm>
            <a:off x="592673" y="377799"/>
            <a:ext cx="2909450" cy="579709"/>
          </a:xfrm>
          <a:prstGeom prst="rect">
            <a:avLst/>
          </a:prstGeom>
          <a:noFill/>
          <a:ln>
            <a:noFill/>
          </a:ln>
        </p:spPr>
      </p:pic>
      <p:cxnSp>
        <p:nvCxnSpPr>
          <p:cNvPr id="156" name="Google Shape;156;p16"/>
          <p:cNvCxnSpPr/>
          <p:nvPr/>
        </p:nvCxnSpPr>
        <p:spPr>
          <a:xfrm rot="10800000" flipH="1">
            <a:off x="592683" y="6246900"/>
            <a:ext cx="10972800" cy="12900"/>
          </a:xfrm>
          <a:prstGeom prst="straightConnector1">
            <a:avLst/>
          </a:prstGeom>
          <a:noFill/>
          <a:ln w="19050" cap="flat" cmpd="sng">
            <a:solidFill>
              <a:srgbClr val="A50B34"/>
            </a:solidFill>
            <a:prstDash val="solid"/>
            <a:round/>
            <a:headEnd type="none" w="sm" len="sm"/>
            <a:tailEnd type="none" w="sm" len="sm"/>
          </a:ln>
        </p:spPr>
      </p:cxnSp>
      <p:sp>
        <p:nvSpPr>
          <p:cNvPr id="157" name="Google Shape;157;p16"/>
          <p:cNvSpPr/>
          <p:nvPr/>
        </p:nvSpPr>
        <p:spPr>
          <a:xfrm>
            <a:off x="3103325" y="5513900"/>
            <a:ext cx="1993800" cy="868200"/>
          </a:xfrm>
          <a:prstGeom prst="wedgeRoundRectCallout">
            <a:avLst>
              <a:gd name="adj1" fmla="val 63911"/>
              <a:gd name="adj2" fmla="val -9632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Nunito Sans"/>
                <a:ea typeface="Nunito Sans"/>
                <a:cs typeface="Nunito Sans"/>
                <a:sym typeface="Nunito Sans"/>
              </a:rPr>
              <a:t>insufficient / broken distribution infrastructure</a:t>
            </a:r>
            <a:endParaRPr>
              <a:latin typeface="Nunito Sans"/>
              <a:ea typeface="Nunito Sans"/>
              <a:cs typeface="Nunito Sans"/>
              <a:sym typeface="Nunito Sans"/>
            </a:endParaRPr>
          </a:p>
        </p:txBody>
      </p:sp>
      <p:sp>
        <p:nvSpPr>
          <p:cNvPr id="158" name="Google Shape;158;p16"/>
          <p:cNvSpPr/>
          <p:nvPr/>
        </p:nvSpPr>
        <p:spPr>
          <a:xfrm>
            <a:off x="8908875" y="5513900"/>
            <a:ext cx="1993800" cy="868200"/>
          </a:xfrm>
          <a:prstGeom prst="wedgeRoundRectCallout">
            <a:avLst>
              <a:gd name="adj1" fmla="val -57983"/>
              <a:gd name="adj2" fmla="val -10632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Nunito Sans"/>
                <a:ea typeface="Nunito Sans"/>
                <a:cs typeface="Nunito Sans"/>
                <a:sym typeface="Nunito Sans"/>
              </a:rPr>
              <a:t>Exponential increase in food insecurity</a:t>
            </a:r>
            <a:endParaRPr>
              <a:latin typeface="Nunito Sans"/>
              <a:ea typeface="Nunito Sans"/>
              <a:cs typeface="Nunito Sans"/>
              <a:sym typeface="Nunito Sans"/>
            </a:endParaRPr>
          </a:p>
        </p:txBody>
      </p:sp>
      <p:sp>
        <p:nvSpPr>
          <p:cNvPr id="159" name="Google Shape;159;p16"/>
          <p:cNvSpPr txBox="1"/>
          <p:nvPr/>
        </p:nvSpPr>
        <p:spPr>
          <a:xfrm>
            <a:off x="537109" y="6466725"/>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165" name="Google Shape;165;p17"/>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166" name="Google Shape;166;p17"/>
          <p:cNvCxnSpPr/>
          <p:nvPr/>
        </p:nvCxnSpPr>
        <p:spPr>
          <a:xfrm rot="10800000" flipH="1">
            <a:off x="524933" y="6133900"/>
            <a:ext cx="10972800" cy="12900"/>
          </a:xfrm>
          <a:prstGeom prst="straightConnector1">
            <a:avLst/>
          </a:prstGeom>
          <a:noFill/>
          <a:ln w="19050" cap="flat" cmpd="sng">
            <a:solidFill>
              <a:srgbClr val="A50B34"/>
            </a:solidFill>
            <a:prstDash val="solid"/>
            <a:round/>
            <a:headEnd type="none" w="sm" len="sm"/>
            <a:tailEnd type="none" w="sm" len="sm"/>
          </a:ln>
        </p:spPr>
      </p:cxnSp>
      <p:sp>
        <p:nvSpPr>
          <p:cNvPr id="167" name="Google Shape;167;p17"/>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a:solidFill>
                  <a:srgbClr val="3A3838"/>
                </a:solidFill>
                <a:latin typeface="Verdana"/>
                <a:ea typeface="Verdana"/>
                <a:cs typeface="Verdana"/>
                <a:sym typeface="Verdana"/>
              </a:rPr>
              <a:t>Premise: Working in community</a:t>
            </a:r>
            <a:endParaRPr sz="3200" b="0" i="0" u="none" strike="noStrike" cap="none">
              <a:solidFill>
                <a:srgbClr val="3A3838"/>
              </a:solidFill>
              <a:latin typeface="Verdana"/>
              <a:ea typeface="Verdana"/>
              <a:cs typeface="Verdana"/>
              <a:sym typeface="Verdana"/>
            </a:endParaRPr>
          </a:p>
        </p:txBody>
      </p:sp>
      <p:pic>
        <p:nvPicPr>
          <p:cNvPr id="168" name="Google Shape;168;p17"/>
          <p:cNvPicPr preferRelativeResize="0"/>
          <p:nvPr/>
        </p:nvPicPr>
        <p:blipFill rotWithShape="1">
          <a:blip r:embed="rId3">
            <a:alphaModFix/>
          </a:blip>
          <a:srcRect/>
          <a:stretch/>
        </p:blipFill>
        <p:spPr>
          <a:xfrm>
            <a:off x="694267" y="147271"/>
            <a:ext cx="3701378" cy="737507"/>
          </a:xfrm>
          <a:prstGeom prst="rect">
            <a:avLst/>
          </a:prstGeom>
          <a:noFill/>
          <a:ln>
            <a:noFill/>
          </a:ln>
        </p:spPr>
      </p:pic>
      <p:sp>
        <p:nvSpPr>
          <p:cNvPr id="169" name="Google Shape;169;p17"/>
          <p:cNvSpPr txBox="1"/>
          <p:nvPr/>
        </p:nvSpPr>
        <p:spPr>
          <a:xfrm>
            <a:off x="619125" y="1154900"/>
            <a:ext cx="10900500" cy="4980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We need everyone on board to tackle the problem.</a:t>
            </a: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Collaboration and communication with a wide variety of people and organizations creates the most enduring and effective work.</a:t>
            </a: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Creating an ecosystem, identifying the individual organisms that will do the processes to sustain the ecosystem, will result in a self-sustaining food system modeled on the resilience of natural ecosystems.</a:t>
            </a: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Glynwood has expertise in coalition building that can be leveraged to advance the equity of our regional food system.</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
        <p:nvSpPr>
          <p:cNvPr id="170" name="Google Shape;170;p17"/>
          <p:cNvSpPr txBox="1"/>
          <p:nvPr/>
        </p:nvSpPr>
        <p:spPr>
          <a:xfrm>
            <a:off x="524934" y="6311100"/>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cxnSp>
        <p:nvCxnSpPr>
          <p:cNvPr id="176" name="Google Shape;176;p18"/>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177" name="Google Shape;177;p18"/>
          <p:cNvCxnSpPr/>
          <p:nvPr/>
        </p:nvCxnSpPr>
        <p:spPr>
          <a:xfrm rot="10800000" flipH="1">
            <a:off x="524933" y="6133900"/>
            <a:ext cx="10972800" cy="12900"/>
          </a:xfrm>
          <a:prstGeom prst="straightConnector1">
            <a:avLst/>
          </a:prstGeom>
          <a:noFill/>
          <a:ln w="19050" cap="flat" cmpd="sng">
            <a:solidFill>
              <a:srgbClr val="A50B34"/>
            </a:solidFill>
            <a:prstDash val="solid"/>
            <a:round/>
            <a:headEnd type="none" w="sm" len="sm"/>
            <a:tailEnd type="none" w="sm" len="sm"/>
          </a:ln>
        </p:spPr>
      </p:cxnSp>
      <p:sp>
        <p:nvSpPr>
          <p:cNvPr id="178" name="Google Shape;178;p18"/>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a:solidFill>
                  <a:srgbClr val="3A3838"/>
                </a:solidFill>
                <a:latin typeface="Verdana"/>
                <a:ea typeface="Verdana"/>
                <a:cs typeface="Verdana"/>
                <a:sym typeface="Verdana"/>
              </a:rPr>
              <a:t>Food Sovereignty Fund Vision</a:t>
            </a:r>
            <a:endParaRPr sz="3200" b="0" i="0" u="none" strike="noStrike" cap="none">
              <a:solidFill>
                <a:srgbClr val="3A3838"/>
              </a:solidFill>
              <a:latin typeface="Verdana"/>
              <a:ea typeface="Verdana"/>
              <a:cs typeface="Verdana"/>
              <a:sym typeface="Verdana"/>
            </a:endParaRPr>
          </a:p>
        </p:txBody>
      </p:sp>
      <p:pic>
        <p:nvPicPr>
          <p:cNvPr id="179" name="Google Shape;179;p18"/>
          <p:cNvPicPr preferRelativeResize="0"/>
          <p:nvPr/>
        </p:nvPicPr>
        <p:blipFill rotWithShape="1">
          <a:blip r:embed="rId3">
            <a:alphaModFix/>
          </a:blip>
          <a:srcRect/>
          <a:stretch/>
        </p:blipFill>
        <p:spPr>
          <a:xfrm>
            <a:off x="694267" y="147271"/>
            <a:ext cx="3701378" cy="737507"/>
          </a:xfrm>
          <a:prstGeom prst="rect">
            <a:avLst/>
          </a:prstGeom>
          <a:noFill/>
          <a:ln>
            <a:noFill/>
          </a:ln>
        </p:spPr>
      </p:pic>
      <p:sp>
        <p:nvSpPr>
          <p:cNvPr id="180" name="Google Shape;180;p18"/>
          <p:cNvSpPr txBox="1"/>
          <p:nvPr/>
        </p:nvSpPr>
        <p:spPr>
          <a:xfrm>
            <a:off x="619125" y="1154900"/>
            <a:ext cx="7720800" cy="493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rgbClr val="666666"/>
                </a:solidFill>
                <a:latin typeface="Calibri"/>
                <a:ea typeface="Calibri"/>
                <a:cs typeface="Calibri"/>
                <a:sym typeface="Calibri"/>
              </a:rPr>
              <a:t>Advance </a:t>
            </a:r>
            <a:r>
              <a:rPr lang="en-US" sz="1800" b="1">
                <a:solidFill>
                  <a:schemeClr val="dk1"/>
                </a:solidFill>
                <a:latin typeface="Calibri"/>
                <a:ea typeface="Calibri"/>
                <a:cs typeface="Calibri"/>
                <a:sym typeface="Calibri"/>
              </a:rPr>
              <a:t>FOOD SOVEREIGNTY</a:t>
            </a:r>
            <a:r>
              <a:rPr lang="en-US" sz="1800">
                <a:solidFill>
                  <a:srgbClr val="666666"/>
                </a:solidFill>
                <a:latin typeface="Calibri"/>
                <a:ea typeface="Calibri"/>
                <a:cs typeface="Calibri"/>
                <a:sym typeface="Calibri"/>
              </a:rPr>
              <a:t> in the Hudson Valley</a:t>
            </a:r>
            <a:endParaRPr sz="1800">
              <a:solidFill>
                <a:srgbClr val="666666"/>
              </a:solidFill>
              <a:latin typeface="Calibri"/>
              <a:ea typeface="Calibri"/>
              <a:cs typeface="Calibri"/>
              <a:sym typeface="Calibri"/>
            </a:endParaRPr>
          </a:p>
          <a:p>
            <a:pPr marL="0" lvl="0" indent="0" algn="l" rtl="0">
              <a:lnSpc>
                <a:spcPct val="115000"/>
              </a:lnSpc>
              <a:spcBef>
                <a:spcPts val="2000"/>
              </a:spcBef>
              <a:spcAft>
                <a:spcPts val="0"/>
              </a:spcAft>
              <a:buNone/>
            </a:pPr>
            <a:r>
              <a:rPr lang="en-US" sz="1800">
                <a:solidFill>
                  <a:srgbClr val="666666"/>
                </a:solidFill>
                <a:latin typeface="Calibri"/>
                <a:ea typeface="Calibri"/>
                <a:cs typeface="Calibri"/>
                <a:sym typeface="Calibri"/>
              </a:rPr>
              <a:t>Ensure every Hudson Valley resident, regardless of zip code, can </a:t>
            </a:r>
            <a:r>
              <a:rPr lang="en-US" sz="1800" b="1">
                <a:solidFill>
                  <a:schemeClr val="dk1"/>
                </a:solidFill>
                <a:latin typeface="Calibri"/>
                <a:ea typeface="Calibri"/>
                <a:cs typeface="Calibri"/>
                <a:sym typeface="Calibri"/>
              </a:rPr>
              <a:t>ACCESS</a:t>
            </a:r>
            <a:r>
              <a:rPr lang="en-US" sz="1800">
                <a:solidFill>
                  <a:srgbClr val="666666"/>
                </a:solidFill>
                <a:latin typeface="Calibri"/>
                <a:ea typeface="Calibri"/>
                <a:cs typeface="Calibri"/>
                <a:sym typeface="Calibri"/>
              </a:rPr>
              <a:t> farm-fresh, locally-produced food, during and after the COVID-19 pandemic</a:t>
            </a:r>
            <a:endParaRPr sz="1800">
              <a:solidFill>
                <a:srgbClr val="666666"/>
              </a:solidFill>
              <a:latin typeface="Calibri"/>
              <a:ea typeface="Calibri"/>
              <a:cs typeface="Calibri"/>
              <a:sym typeface="Calibri"/>
            </a:endParaRPr>
          </a:p>
          <a:p>
            <a:pPr marL="0" lvl="0" indent="0" algn="l" rtl="0">
              <a:lnSpc>
                <a:spcPct val="115000"/>
              </a:lnSpc>
              <a:spcBef>
                <a:spcPts val="2000"/>
              </a:spcBef>
              <a:spcAft>
                <a:spcPts val="0"/>
              </a:spcAft>
              <a:buNone/>
            </a:pPr>
            <a:r>
              <a:rPr lang="en-US" sz="1800">
                <a:solidFill>
                  <a:srgbClr val="666666"/>
                </a:solidFill>
                <a:latin typeface="Calibri"/>
                <a:ea typeface="Calibri"/>
                <a:cs typeface="Calibri"/>
                <a:sym typeface="Calibri"/>
              </a:rPr>
              <a:t>Fairly </a:t>
            </a:r>
            <a:r>
              <a:rPr lang="en-US" sz="1800" b="1">
                <a:solidFill>
                  <a:schemeClr val="dk1"/>
                </a:solidFill>
                <a:latin typeface="Calibri"/>
                <a:ea typeface="Calibri"/>
                <a:cs typeface="Calibri"/>
                <a:sym typeface="Calibri"/>
              </a:rPr>
              <a:t>COMPENSATE</a:t>
            </a:r>
            <a:r>
              <a:rPr lang="en-US" sz="1800">
                <a:solidFill>
                  <a:srgbClr val="666666"/>
                </a:solidFill>
                <a:latin typeface="Calibri"/>
                <a:ea typeface="Calibri"/>
                <a:cs typeface="Calibri"/>
                <a:sym typeface="Calibri"/>
              </a:rPr>
              <a:t> local BIPOC, LGBTQ+, female identifying and beginning farmers for growing food for hunger relief</a:t>
            </a:r>
            <a:endParaRPr sz="1800">
              <a:solidFill>
                <a:srgbClr val="666666"/>
              </a:solidFill>
              <a:latin typeface="Calibri"/>
              <a:ea typeface="Calibri"/>
              <a:cs typeface="Calibri"/>
              <a:sym typeface="Calibri"/>
            </a:endParaRPr>
          </a:p>
          <a:p>
            <a:pPr marL="0" lvl="0" indent="0" algn="l" rtl="0">
              <a:lnSpc>
                <a:spcPct val="115000"/>
              </a:lnSpc>
              <a:spcBef>
                <a:spcPts val="2000"/>
              </a:spcBef>
              <a:spcAft>
                <a:spcPts val="0"/>
              </a:spcAft>
              <a:buNone/>
            </a:pPr>
            <a:r>
              <a:rPr lang="en-US" sz="1800" b="1">
                <a:solidFill>
                  <a:schemeClr val="dk1"/>
                </a:solidFill>
                <a:latin typeface="Calibri"/>
                <a:ea typeface="Calibri"/>
                <a:cs typeface="Calibri"/>
                <a:sym typeface="Calibri"/>
              </a:rPr>
              <a:t>TRANSFORM</a:t>
            </a:r>
            <a:r>
              <a:rPr lang="en-US" sz="1800">
                <a:solidFill>
                  <a:srgbClr val="666666"/>
                </a:solidFill>
                <a:latin typeface="Calibri"/>
                <a:ea typeface="Calibri"/>
                <a:cs typeface="Calibri"/>
                <a:sym typeface="Calibri"/>
              </a:rPr>
              <a:t> the emergency feeding system in the HV by increasing support of and accountability to small-scale farmers, grassroots hunger relief efforts, and the people they feed</a:t>
            </a:r>
            <a:endParaRPr sz="1800">
              <a:solidFill>
                <a:srgbClr val="666666"/>
              </a:solidFill>
              <a:latin typeface="Calibri"/>
              <a:ea typeface="Calibri"/>
              <a:cs typeface="Calibri"/>
              <a:sym typeface="Calibri"/>
            </a:endParaRPr>
          </a:p>
          <a:p>
            <a:pPr marL="0" lvl="0" indent="0" algn="l" rtl="0">
              <a:lnSpc>
                <a:spcPct val="115000"/>
              </a:lnSpc>
              <a:spcBef>
                <a:spcPts val="2000"/>
              </a:spcBef>
              <a:spcAft>
                <a:spcPts val="0"/>
              </a:spcAft>
              <a:buNone/>
            </a:pPr>
            <a:r>
              <a:rPr lang="en-US" sz="1800">
                <a:solidFill>
                  <a:srgbClr val="666666"/>
                </a:solidFill>
                <a:latin typeface="Calibri"/>
                <a:ea typeface="Calibri"/>
                <a:cs typeface="Calibri"/>
                <a:sym typeface="Calibri"/>
              </a:rPr>
              <a:t>Strategically </a:t>
            </a:r>
            <a:r>
              <a:rPr lang="en-US" sz="1800" b="1">
                <a:solidFill>
                  <a:schemeClr val="dk1"/>
                </a:solidFill>
                <a:latin typeface="Calibri"/>
                <a:ea typeface="Calibri"/>
                <a:cs typeface="Calibri"/>
                <a:sym typeface="Calibri"/>
              </a:rPr>
              <a:t>INTEGRATE</a:t>
            </a:r>
            <a:r>
              <a:rPr lang="en-US" sz="1800">
                <a:solidFill>
                  <a:srgbClr val="666666"/>
                </a:solidFill>
                <a:latin typeface="Calibri"/>
                <a:ea typeface="Calibri"/>
                <a:cs typeface="Calibri"/>
                <a:sym typeface="Calibri"/>
              </a:rPr>
              <a:t> regional food systems efforts with hunger relief efforts, catalyzed by COVID-19, but mobilized to maintain momentum post-crisis. </a:t>
            </a:r>
            <a:endParaRPr sz="1800">
              <a:solidFill>
                <a:schemeClr val="dk1"/>
              </a:solidFill>
              <a:latin typeface="Calibri"/>
              <a:ea typeface="Calibri"/>
              <a:cs typeface="Calibri"/>
              <a:sym typeface="Calibri"/>
            </a:endParaRPr>
          </a:p>
          <a:p>
            <a:pPr marL="0" lvl="0" indent="0" algn="l" rtl="0">
              <a:spcBef>
                <a:spcPts val="2000"/>
              </a:spcBef>
              <a:spcAft>
                <a:spcPts val="0"/>
              </a:spcAft>
              <a:buNone/>
            </a:pPr>
            <a:endParaRPr sz="1800">
              <a:latin typeface="Calibri"/>
              <a:ea typeface="Calibri"/>
              <a:cs typeface="Calibri"/>
              <a:sym typeface="Calibri"/>
            </a:endParaRPr>
          </a:p>
        </p:txBody>
      </p:sp>
      <p:sp>
        <p:nvSpPr>
          <p:cNvPr id="181" name="Google Shape;181;p18"/>
          <p:cNvSpPr txBox="1"/>
          <p:nvPr/>
        </p:nvSpPr>
        <p:spPr>
          <a:xfrm>
            <a:off x="524934" y="6311100"/>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pic>
        <p:nvPicPr>
          <p:cNvPr id="182" name="Google Shape;182;p18"/>
          <p:cNvPicPr preferRelativeResize="0"/>
          <p:nvPr/>
        </p:nvPicPr>
        <p:blipFill rotWithShape="1">
          <a:blip r:embed="rId4">
            <a:alphaModFix/>
          </a:blip>
          <a:srcRect/>
          <a:stretch/>
        </p:blipFill>
        <p:spPr>
          <a:xfrm>
            <a:off x="8269487" y="1079650"/>
            <a:ext cx="3031924" cy="4548977"/>
          </a:xfrm>
          <a:prstGeom prst="rect">
            <a:avLst/>
          </a:prstGeom>
          <a:noFill/>
          <a:ln>
            <a:noFill/>
          </a:ln>
        </p:spPr>
      </p:pic>
      <p:sp>
        <p:nvSpPr>
          <p:cNvPr id="183" name="Google Shape;183;p18"/>
          <p:cNvSpPr txBox="1"/>
          <p:nvPr/>
        </p:nvSpPr>
        <p:spPr>
          <a:xfrm>
            <a:off x="8269525" y="5530150"/>
            <a:ext cx="30318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A3838"/>
                </a:solidFill>
                <a:latin typeface="Calibri"/>
                <a:ea typeface="Calibri"/>
                <a:cs typeface="Calibri"/>
                <a:sym typeface="Calibri"/>
              </a:rPr>
              <a:t>Delroy Henningham harvesting Calliloo at his farm, Farm Fresh Caribbean. Photo by Jennifer Young. (2022)</a:t>
            </a:r>
            <a:endParaRPr sz="1100">
              <a:solidFill>
                <a:srgbClr val="3A383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89" name="Google Shape;189;p19"/>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190" name="Google Shape;190;p19"/>
          <p:cNvCxnSpPr/>
          <p:nvPr/>
        </p:nvCxnSpPr>
        <p:spPr>
          <a:xfrm rot="10800000" flipH="1">
            <a:off x="546683" y="6434875"/>
            <a:ext cx="10972800" cy="12900"/>
          </a:xfrm>
          <a:prstGeom prst="straightConnector1">
            <a:avLst/>
          </a:prstGeom>
          <a:noFill/>
          <a:ln w="19050" cap="flat" cmpd="sng">
            <a:solidFill>
              <a:srgbClr val="A50B34"/>
            </a:solidFill>
            <a:prstDash val="solid"/>
            <a:round/>
            <a:headEnd type="none" w="sm" len="sm"/>
            <a:tailEnd type="none" w="sm" len="sm"/>
          </a:ln>
        </p:spPr>
      </p:cxnSp>
      <p:pic>
        <p:nvPicPr>
          <p:cNvPr id="191" name="Google Shape;191;p19"/>
          <p:cNvPicPr preferRelativeResize="0"/>
          <p:nvPr/>
        </p:nvPicPr>
        <p:blipFill rotWithShape="1">
          <a:blip r:embed="rId3">
            <a:alphaModFix/>
          </a:blip>
          <a:srcRect/>
          <a:stretch/>
        </p:blipFill>
        <p:spPr>
          <a:xfrm>
            <a:off x="694267" y="147271"/>
            <a:ext cx="3701378" cy="737507"/>
          </a:xfrm>
          <a:prstGeom prst="rect">
            <a:avLst/>
          </a:prstGeom>
          <a:noFill/>
          <a:ln>
            <a:noFill/>
          </a:ln>
        </p:spPr>
      </p:pic>
      <p:sp>
        <p:nvSpPr>
          <p:cNvPr id="192" name="Google Shape;192;p19"/>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3A3838"/>
              </a:solidFill>
              <a:latin typeface="Verdana"/>
              <a:ea typeface="Verdana"/>
              <a:cs typeface="Verdana"/>
              <a:sym typeface="Verdana"/>
            </a:endParaRPr>
          </a:p>
        </p:txBody>
      </p:sp>
      <p:graphicFrame>
        <p:nvGraphicFramePr>
          <p:cNvPr id="193" name="Google Shape;193;p19"/>
          <p:cNvGraphicFramePr/>
          <p:nvPr/>
        </p:nvGraphicFramePr>
        <p:xfrm>
          <a:off x="716817" y="1141014"/>
          <a:ext cx="3000000" cy="3000000"/>
        </p:xfrm>
        <a:graphic>
          <a:graphicData uri="http://schemas.openxmlformats.org/drawingml/2006/table">
            <a:tbl>
              <a:tblPr>
                <a:noFill/>
                <a:tableStyleId>{DBF5E2E2-435F-4904-AEC5-10D53471D479}</a:tableStyleId>
              </a:tblPr>
              <a:tblGrid>
                <a:gridCol w="2151675">
                  <a:extLst>
                    <a:ext uri="{9D8B030D-6E8A-4147-A177-3AD203B41FA5}">
                      <a16:colId xmlns:a16="http://schemas.microsoft.com/office/drawing/2014/main" val="20000"/>
                    </a:ext>
                  </a:extLst>
                </a:gridCol>
                <a:gridCol w="2151675">
                  <a:extLst>
                    <a:ext uri="{9D8B030D-6E8A-4147-A177-3AD203B41FA5}">
                      <a16:colId xmlns:a16="http://schemas.microsoft.com/office/drawing/2014/main" val="20001"/>
                    </a:ext>
                  </a:extLst>
                </a:gridCol>
                <a:gridCol w="2151675">
                  <a:extLst>
                    <a:ext uri="{9D8B030D-6E8A-4147-A177-3AD203B41FA5}">
                      <a16:colId xmlns:a16="http://schemas.microsoft.com/office/drawing/2014/main" val="20002"/>
                    </a:ext>
                  </a:extLst>
                </a:gridCol>
                <a:gridCol w="2151675">
                  <a:extLst>
                    <a:ext uri="{9D8B030D-6E8A-4147-A177-3AD203B41FA5}">
                      <a16:colId xmlns:a16="http://schemas.microsoft.com/office/drawing/2014/main" val="20003"/>
                    </a:ext>
                  </a:extLst>
                </a:gridCol>
                <a:gridCol w="2151675">
                  <a:extLst>
                    <a:ext uri="{9D8B030D-6E8A-4147-A177-3AD203B41FA5}">
                      <a16:colId xmlns:a16="http://schemas.microsoft.com/office/drawing/2014/main" val="20004"/>
                    </a:ext>
                  </a:extLst>
                </a:gridCol>
              </a:tblGrid>
              <a:tr h="440450">
                <a:tc>
                  <a:txBody>
                    <a:bodyPr/>
                    <a:lstStyle/>
                    <a:p>
                      <a:pPr marL="0" lvl="0" indent="0" algn="l" rtl="0">
                        <a:spcBef>
                          <a:spcPts val="0"/>
                        </a:spcBef>
                        <a:spcAft>
                          <a:spcPts val="0"/>
                        </a:spcAft>
                        <a:buNone/>
                      </a:pPr>
                      <a:r>
                        <a:rPr lang="en-US" sz="1700" b="1">
                          <a:solidFill>
                            <a:srgbClr val="434343"/>
                          </a:solidFill>
                        </a:rPr>
                        <a:t>2020</a:t>
                      </a:r>
                      <a:endParaRPr sz="1700" b="1">
                        <a:solidFill>
                          <a:srgbClr val="434343"/>
                        </a:solidFill>
                      </a:endParaRPr>
                    </a:p>
                  </a:txBody>
                  <a:tcPr marL="91425" marR="91425" marT="91425" marB="91425"/>
                </a:tc>
                <a:tc>
                  <a:txBody>
                    <a:bodyPr/>
                    <a:lstStyle/>
                    <a:p>
                      <a:pPr marL="0" lvl="0" indent="0" algn="l" rtl="0">
                        <a:spcBef>
                          <a:spcPts val="0"/>
                        </a:spcBef>
                        <a:spcAft>
                          <a:spcPts val="0"/>
                        </a:spcAft>
                        <a:buNone/>
                      </a:pPr>
                      <a:r>
                        <a:rPr lang="en-US" sz="1700" b="1">
                          <a:solidFill>
                            <a:srgbClr val="434343"/>
                          </a:solidFill>
                        </a:rPr>
                        <a:t>2021</a:t>
                      </a:r>
                      <a:endParaRPr sz="1700" b="1">
                        <a:solidFill>
                          <a:srgbClr val="434343"/>
                        </a:solidFill>
                      </a:endParaRPr>
                    </a:p>
                  </a:txBody>
                  <a:tcPr marL="91425" marR="91425" marT="91425" marB="91425"/>
                </a:tc>
                <a:tc>
                  <a:txBody>
                    <a:bodyPr/>
                    <a:lstStyle/>
                    <a:p>
                      <a:pPr marL="0" lvl="0" indent="0" algn="l" rtl="0">
                        <a:spcBef>
                          <a:spcPts val="0"/>
                        </a:spcBef>
                        <a:spcAft>
                          <a:spcPts val="0"/>
                        </a:spcAft>
                        <a:buNone/>
                      </a:pPr>
                      <a:r>
                        <a:rPr lang="en-US" sz="1700" b="1">
                          <a:solidFill>
                            <a:srgbClr val="434343"/>
                          </a:solidFill>
                        </a:rPr>
                        <a:t>2022</a:t>
                      </a:r>
                      <a:endParaRPr sz="1700" b="1">
                        <a:solidFill>
                          <a:srgbClr val="434343"/>
                        </a:solidFill>
                      </a:endParaRPr>
                    </a:p>
                  </a:txBody>
                  <a:tcPr marL="91425" marR="91425" marT="91425" marB="91425"/>
                </a:tc>
                <a:tc>
                  <a:txBody>
                    <a:bodyPr/>
                    <a:lstStyle/>
                    <a:p>
                      <a:pPr marL="0" lvl="0" indent="0" algn="l" rtl="0">
                        <a:spcBef>
                          <a:spcPts val="0"/>
                        </a:spcBef>
                        <a:spcAft>
                          <a:spcPts val="0"/>
                        </a:spcAft>
                        <a:buNone/>
                      </a:pPr>
                      <a:r>
                        <a:rPr lang="en-US" sz="1700" b="1">
                          <a:solidFill>
                            <a:srgbClr val="434343"/>
                          </a:solidFill>
                        </a:rPr>
                        <a:t>2023</a:t>
                      </a:r>
                      <a:endParaRPr sz="1700" b="1">
                        <a:solidFill>
                          <a:srgbClr val="434343"/>
                        </a:solidFill>
                      </a:endParaRPr>
                    </a:p>
                  </a:txBody>
                  <a:tcPr marL="91425" marR="91425" marT="91425" marB="91425"/>
                </a:tc>
                <a:tc>
                  <a:txBody>
                    <a:bodyPr/>
                    <a:lstStyle/>
                    <a:p>
                      <a:pPr marL="0" lvl="0" indent="0" algn="l" rtl="0">
                        <a:spcBef>
                          <a:spcPts val="0"/>
                        </a:spcBef>
                        <a:spcAft>
                          <a:spcPts val="0"/>
                        </a:spcAft>
                        <a:buNone/>
                      </a:pPr>
                      <a:r>
                        <a:rPr lang="en-US" sz="1700" b="1">
                          <a:solidFill>
                            <a:srgbClr val="434343"/>
                          </a:solidFill>
                        </a:rPr>
                        <a:t>2024</a:t>
                      </a:r>
                      <a:endParaRPr sz="1700" b="1">
                        <a:solidFill>
                          <a:srgbClr val="434343"/>
                        </a:solidFill>
                      </a:endParaRPr>
                    </a:p>
                  </a:txBody>
                  <a:tcPr marL="91425" marR="91425" marT="91425" marB="91425"/>
                </a:tc>
                <a:extLst>
                  <a:ext uri="{0D108BD9-81ED-4DB2-BD59-A6C34878D82A}">
                    <a16:rowId xmlns:a16="http://schemas.microsoft.com/office/drawing/2014/main" val="10000"/>
                  </a:ext>
                </a:extLst>
              </a:tr>
              <a:tr h="1061525">
                <a:tc>
                  <a:txBody>
                    <a:bodyPr/>
                    <a:lstStyle/>
                    <a:p>
                      <a:pPr marL="0" lvl="0" indent="0" algn="l" rtl="0">
                        <a:spcBef>
                          <a:spcPts val="0"/>
                        </a:spcBef>
                        <a:spcAft>
                          <a:spcPts val="0"/>
                        </a:spcAft>
                        <a:buNone/>
                      </a:pPr>
                      <a:r>
                        <a:rPr lang="en-US" sz="1200">
                          <a:solidFill>
                            <a:srgbClr val="3A3838"/>
                          </a:solidFill>
                        </a:rPr>
                        <a:t>30+ meetings with farmers and food access workers</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37 farms expressed interest</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17 returning farms</a:t>
                      </a:r>
                      <a:endParaRPr sz="1200">
                        <a:solidFill>
                          <a:srgbClr val="3A3838"/>
                        </a:solidFill>
                      </a:endParaRPr>
                    </a:p>
                    <a:p>
                      <a:pPr marL="0" lvl="0" indent="0" algn="l" rtl="0">
                        <a:spcBef>
                          <a:spcPts val="0"/>
                        </a:spcBef>
                        <a:spcAft>
                          <a:spcPts val="0"/>
                        </a:spcAft>
                        <a:buNone/>
                      </a:pPr>
                      <a:r>
                        <a:rPr lang="en-US" sz="1200">
                          <a:solidFill>
                            <a:srgbClr val="3A3838"/>
                          </a:solidFill>
                        </a:rPr>
                        <a:t>5 new farms </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20 returning farms</a:t>
                      </a:r>
                      <a:endParaRPr sz="1200">
                        <a:solidFill>
                          <a:srgbClr val="3A3838"/>
                        </a:solidFill>
                      </a:endParaRPr>
                    </a:p>
                    <a:p>
                      <a:pPr marL="0" lvl="0" indent="0" algn="l" rtl="0">
                        <a:spcBef>
                          <a:spcPts val="0"/>
                        </a:spcBef>
                        <a:spcAft>
                          <a:spcPts val="0"/>
                        </a:spcAft>
                        <a:buNone/>
                      </a:pPr>
                      <a:r>
                        <a:rPr lang="en-US" sz="1200">
                          <a:solidFill>
                            <a:srgbClr val="3A3838"/>
                          </a:solidFill>
                        </a:rPr>
                        <a:t>2 new farms</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22 returning farms</a:t>
                      </a:r>
                      <a:endParaRPr sz="1200">
                        <a:solidFill>
                          <a:srgbClr val="3A3838"/>
                        </a:solidFill>
                      </a:endParaRPr>
                    </a:p>
                    <a:p>
                      <a:pPr marL="0" lvl="0" indent="0" algn="l" rtl="0">
                        <a:spcBef>
                          <a:spcPts val="0"/>
                        </a:spcBef>
                        <a:spcAft>
                          <a:spcPts val="0"/>
                        </a:spcAft>
                        <a:buNone/>
                      </a:pPr>
                      <a:r>
                        <a:rPr lang="en-US" sz="1200">
                          <a:solidFill>
                            <a:srgbClr val="3A3838"/>
                          </a:solidFill>
                        </a:rPr>
                        <a:t>TBD new farms</a:t>
                      </a:r>
                      <a:endParaRPr sz="1200">
                        <a:solidFill>
                          <a:srgbClr val="3A3838"/>
                        </a:solidFill>
                      </a:endParaRPr>
                    </a:p>
                  </a:txBody>
                  <a:tcPr marL="91425" marR="91425" marT="91425" marB="91425"/>
                </a:tc>
                <a:extLst>
                  <a:ext uri="{0D108BD9-81ED-4DB2-BD59-A6C34878D82A}">
                    <a16:rowId xmlns:a16="http://schemas.microsoft.com/office/drawing/2014/main" val="10001"/>
                  </a:ext>
                </a:extLst>
              </a:tr>
              <a:tr h="992600">
                <a:tc>
                  <a:txBody>
                    <a:bodyPr/>
                    <a:lstStyle/>
                    <a:p>
                      <a:pPr marL="0" lvl="0" indent="0" algn="l" rtl="0">
                        <a:spcBef>
                          <a:spcPts val="0"/>
                        </a:spcBef>
                        <a:spcAft>
                          <a:spcPts val="0"/>
                        </a:spcAft>
                        <a:buNone/>
                      </a:pPr>
                      <a:r>
                        <a:rPr lang="en-US" sz="1200">
                          <a:solidFill>
                            <a:srgbClr val="3A3838"/>
                          </a:solidFill>
                        </a:rPr>
                        <a:t>Formed Accountability Council</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Partnered with Epidscopal Charities of New York</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Language justice collaboration with HVLJC</a:t>
                      </a:r>
                      <a:endParaRPr sz="1200">
                        <a:solidFill>
                          <a:srgbClr val="3A3838"/>
                        </a:solidFill>
                      </a:endParaRPr>
                    </a:p>
                    <a:p>
                      <a:pPr marL="0" lvl="0" indent="0" algn="l" rtl="0">
                        <a:spcBef>
                          <a:spcPts val="0"/>
                        </a:spcBef>
                        <a:spcAft>
                          <a:spcPts val="0"/>
                        </a:spcAft>
                        <a:buNone/>
                      </a:pPr>
                      <a:endParaRPr sz="1200">
                        <a:solidFill>
                          <a:srgbClr val="3A3838"/>
                        </a:solidFill>
                      </a:endParaRPr>
                    </a:p>
                    <a:p>
                      <a:pPr marL="0" lvl="0" indent="0" algn="l" rtl="0">
                        <a:spcBef>
                          <a:spcPts val="0"/>
                        </a:spcBef>
                        <a:spcAft>
                          <a:spcPts val="0"/>
                        </a:spcAft>
                        <a:buNone/>
                      </a:pPr>
                      <a:r>
                        <a:rPr lang="en-US" sz="1200">
                          <a:solidFill>
                            <a:srgbClr val="3A3838"/>
                          </a:solidFill>
                        </a:rPr>
                        <a:t>Built 3 “mini-hubs” </a:t>
                      </a:r>
                      <a:endParaRPr sz="1200">
                        <a:solidFill>
                          <a:srgbClr val="3A3838"/>
                        </a:solidFill>
                      </a:endParaRPr>
                    </a:p>
                    <a:p>
                      <a:pPr marL="0" lvl="0" indent="0" algn="l" rtl="0">
                        <a:spcBef>
                          <a:spcPts val="0"/>
                        </a:spcBef>
                        <a:spcAft>
                          <a:spcPts val="0"/>
                        </a:spcAft>
                        <a:buNone/>
                      </a:pPr>
                      <a:r>
                        <a:rPr lang="en-US" sz="1200">
                          <a:solidFill>
                            <a:srgbClr val="3A3838"/>
                          </a:solidFill>
                        </a:rPr>
                        <a:t>(cold storage trailers)</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Activation of mini-hubs for aggregation/distribution, external evaluation conducted by CUNY UFPI</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Partnered with CCE Putnam, </a:t>
                      </a:r>
                      <a:endParaRPr sz="1200">
                        <a:solidFill>
                          <a:srgbClr val="3A3838"/>
                        </a:solidFill>
                      </a:endParaRPr>
                    </a:p>
                    <a:p>
                      <a:pPr marL="0" lvl="0" indent="0" algn="l" rtl="0">
                        <a:spcBef>
                          <a:spcPts val="0"/>
                        </a:spcBef>
                        <a:spcAft>
                          <a:spcPts val="0"/>
                        </a:spcAft>
                        <a:buNone/>
                      </a:pPr>
                      <a:r>
                        <a:rPr lang="en-US" sz="1200">
                          <a:solidFill>
                            <a:srgbClr val="3A3838"/>
                          </a:solidFill>
                        </a:rPr>
                        <a:t>toolkit to be released </a:t>
                      </a:r>
                      <a:endParaRPr sz="1200">
                        <a:solidFill>
                          <a:srgbClr val="3A3838"/>
                        </a:solidFill>
                      </a:endParaRPr>
                    </a:p>
                  </a:txBody>
                  <a:tcPr marL="91425" marR="91425" marT="91425" marB="91425"/>
                </a:tc>
                <a:extLst>
                  <a:ext uri="{0D108BD9-81ED-4DB2-BD59-A6C34878D82A}">
                    <a16:rowId xmlns:a16="http://schemas.microsoft.com/office/drawing/2014/main" val="10002"/>
                  </a:ext>
                </a:extLst>
              </a:tr>
              <a:tr h="1378600">
                <a:tc>
                  <a:txBody>
                    <a:bodyPr/>
                    <a:lstStyle/>
                    <a:p>
                      <a:pPr marL="0" lvl="0" indent="0" algn="l" rtl="0">
                        <a:spcBef>
                          <a:spcPts val="0"/>
                        </a:spcBef>
                        <a:spcAft>
                          <a:spcPts val="0"/>
                        </a:spcAft>
                        <a:buClr>
                          <a:schemeClr val="dk1"/>
                        </a:buClr>
                        <a:buSzPts val="1100"/>
                        <a:buFont typeface="Arial"/>
                        <a:buNone/>
                      </a:pPr>
                      <a:r>
                        <a:rPr lang="en-US" sz="1200">
                          <a:solidFill>
                            <a:srgbClr val="3A3838"/>
                          </a:solidFill>
                        </a:rPr>
                        <a:t>10 farms: </a:t>
                      </a:r>
                      <a:endParaRPr sz="1200">
                        <a:solidFill>
                          <a:srgbClr val="3A3838"/>
                        </a:solidFill>
                      </a:endParaRPr>
                    </a:p>
                    <a:p>
                      <a:pPr marL="0" lvl="0" indent="0" algn="l" rtl="0">
                        <a:spcBef>
                          <a:spcPts val="0"/>
                        </a:spcBef>
                        <a:spcAft>
                          <a:spcPts val="0"/>
                        </a:spcAft>
                        <a:buClr>
                          <a:schemeClr val="dk1"/>
                        </a:buClr>
                        <a:buSzPts val="1100"/>
                        <a:buFont typeface="Arial"/>
                        <a:buNone/>
                      </a:pPr>
                      <a:r>
                        <a:rPr lang="en-US" sz="1200">
                          <a:solidFill>
                            <a:srgbClr val="3A3838"/>
                          </a:solidFill>
                        </a:rPr>
                        <a:t>3 BIPOC</a:t>
                      </a:r>
                      <a:endParaRPr sz="1200">
                        <a:solidFill>
                          <a:srgbClr val="3A3838"/>
                        </a:solidFill>
                      </a:endParaRPr>
                    </a:p>
                    <a:p>
                      <a:pPr marL="0" lvl="0" indent="0" algn="l" rtl="0">
                        <a:spcBef>
                          <a:spcPts val="0"/>
                        </a:spcBef>
                        <a:spcAft>
                          <a:spcPts val="0"/>
                        </a:spcAft>
                        <a:buClr>
                          <a:schemeClr val="dk1"/>
                        </a:buClr>
                        <a:buSzPts val="1100"/>
                        <a:buFont typeface="Arial"/>
                        <a:buNone/>
                      </a:pPr>
                      <a:r>
                        <a:rPr lang="en-US" sz="1200">
                          <a:solidFill>
                            <a:srgbClr val="3A3838"/>
                          </a:solidFill>
                        </a:rPr>
                        <a:t>4 LGBTQ+</a:t>
                      </a:r>
                      <a:endParaRPr sz="1200">
                        <a:solidFill>
                          <a:srgbClr val="3A3838"/>
                        </a:solidFill>
                      </a:endParaRPr>
                    </a:p>
                    <a:p>
                      <a:pPr marL="0" lvl="0" indent="0" algn="l" rtl="0">
                        <a:spcBef>
                          <a:spcPts val="0"/>
                        </a:spcBef>
                        <a:spcAft>
                          <a:spcPts val="0"/>
                        </a:spcAft>
                        <a:buClr>
                          <a:schemeClr val="dk1"/>
                        </a:buClr>
                        <a:buSzPts val="1100"/>
                        <a:buFont typeface="Arial"/>
                        <a:buNone/>
                      </a:pPr>
                      <a:r>
                        <a:rPr lang="en-US" sz="1200">
                          <a:solidFill>
                            <a:srgbClr val="3A3838"/>
                          </a:solidFill>
                        </a:rPr>
                        <a:t>5 women</a:t>
                      </a:r>
                      <a:endParaRPr sz="1200">
                        <a:solidFill>
                          <a:srgbClr val="3A3838"/>
                        </a:solidFill>
                      </a:endParaRPr>
                    </a:p>
                    <a:p>
                      <a:pPr marL="0" lvl="0" indent="0" algn="l" rtl="0">
                        <a:spcBef>
                          <a:spcPts val="0"/>
                        </a:spcBef>
                        <a:spcAft>
                          <a:spcPts val="0"/>
                        </a:spcAft>
                        <a:buNone/>
                      </a:pP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17 farms: </a:t>
                      </a:r>
                      <a:endParaRPr sz="1200">
                        <a:solidFill>
                          <a:srgbClr val="3A3838"/>
                        </a:solidFill>
                      </a:endParaRPr>
                    </a:p>
                    <a:p>
                      <a:pPr marL="0" lvl="0" indent="0" algn="l" rtl="0">
                        <a:spcBef>
                          <a:spcPts val="0"/>
                        </a:spcBef>
                        <a:spcAft>
                          <a:spcPts val="0"/>
                        </a:spcAft>
                        <a:buNone/>
                      </a:pPr>
                      <a:r>
                        <a:rPr lang="en-US" sz="1200">
                          <a:solidFill>
                            <a:srgbClr val="3A3838"/>
                          </a:solidFill>
                        </a:rPr>
                        <a:t>15 BIPOC</a:t>
                      </a:r>
                      <a:endParaRPr sz="1200">
                        <a:solidFill>
                          <a:srgbClr val="3A3838"/>
                        </a:solidFill>
                      </a:endParaRPr>
                    </a:p>
                    <a:p>
                      <a:pPr marL="0" lvl="0" indent="0" algn="l" rtl="0">
                        <a:spcBef>
                          <a:spcPts val="0"/>
                        </a:spcBef>
                        <a:spcAft>
                          <a:spcPts val="0"/>
                        </a:spcAft>
                        <a:buNone/>
                      </a:pPr>
                      <a:r>
                        <a:rPr lang="en-US" sz="1200">
                          <a:solidFill>
                            <a:srgbClr val="3A3838"/>
                          </a:solidFill>
                        </a:rPr>
                        <a:t>5 LGBTQ+</a:t>
                      </a:r>
                      <a:endParaRPr sz="1200">
                        <a:solidFill>
                          <a:srgbClr val="3A3838"/>
                        </a:solidFill>
                      </a:endParaRPr>
                    </a:p>
                    <a:p>
                      <a:pPr marL="0" lvl="0" indent="0" algn="l" rtl="0">
                        <a:spcBef>
                          <a:spcPts val="0"/>
                        </a:spcBef>
                        <a:spcAft>
                          <a:spcPts val="0"/>
                        </a:spcAft>
                        <a:buNone/>
                      </a:pPr>
                      <a:r>
                        <a:rPr lang="en-US" sz="1200">
                          <a:solidFill>
                            <a:srgbClr val="3A3838"/>
                          </a:solidFill>
                        </a:rPr>
                        <a:t>10 women</a:t>
                      </a:r>
                      <a:endParaRPr sz="1200">
                        <a:solidFill>
                          <a:srgbClr val="3A3838"/>
                        </a:solidFill>
                      </a:endParaRPr>
                    </a:p>
                    <a:p>
                      <a:pPr marL="0" lvl="0" indent="0" algn="l" rtl="0">
                        <a:spcBef>
                          <a:spcPts val="0"/>
                        </a:spcBef>
                        <a:spcAft>
                          <a:spcPts val="0"/>
                        </a:spcAft>
                        <a:buNone/>
                      </a:pPr>
                      <a:r>
                        <a:rPr lang="en-US" sz="1200">
                          <a:solidFill>
                            <a:srgbClr val="3A3838"/>
                          </a:solidFill>
                        </a:rPr>
                        <a:t>7 New American</a:t>
                      </a:r>
                      <a:endParaRPr sz="1200">
                        <a:solidFill>
                          <a:srgbClr val="3A3838"/>
                        </a:solidFill>
                      </a:endParaRPr>
                    </a:p>
                    <a:p>
                      <a:pPr marL="0" lvl="0" indent="0" algn="l" rtl="0">
                        <a:spcBef>
                          <a:spcPts val="0"/>
                        </a:spcBef>
                        <a:spcAft>
                          <a:spcPts val="0"/>
                        </a:spcAft>
                        <a:buNone/>
                      </a:pP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22 farms: </a:t>
                      </a:r>
                      <a:endParaRPr sz="1200">
                        <a:solidFill>
                          <a:srgbClr val="3A3838"/>
                        </a:solidFill>
                      </a:endParaRPr>
                    </a:p>
                    <a:p>
                      <a:pPr marL="0" lvl="0" indent="0" algn="l" rtl="0">
                        <a:spcBef>
                          <a:spcPts val="0"/>
                        </a:spcBef>
                        <a:spcAft>
                          <a:spcPts val="0"/>
                        </a:spcAft>
                        <a:buNone/>
                      </a:pPr>
                      <a:r>
                        <a:rPr lang="en-US" sz="1200">
                          <a:solidFill>
                            <a:srgbClr val="3A3838"/>
                          </a:solidFill>
                        </a:rPr>
                        <a:t>17 BIPOC</a:t>
                      </a:r>
                      <a:endParaRPr sz="1200">
                        <a:solidFill>
                          <a:srgbClr val="3A3838"/>
                        </a:solidFill>
                      </a:endParaRPr>
                    </a:p>
                    <a:p>
                      <a:pPr marL="0" lvl="0" indent="0" algn="l" rtl="0">
                        <a:spcBef>
                          <a:spcPts val="0"/>
                        </a:spcBef>
                        <a:spcAft>
                          <a:spcPts val="0"/>
                        </a:spcAft>
                        <a:buNone/>
                      </a:pPr>
                      <a:r>
                        <a:rPr lang="en-US" sz="1200">
                          <a:solidFill>
                            <a:srgbClr val="3A3838"/>
                          </a:solidFill>
                        </a:rPr>
                        <a:t>5 LGBTQ+ </a:t>
                      </a:r>
                      <a:endParaRPr sz="1200">
                        <a:solidFill>
                          <a:srgbClr val="3A3838"/>
                        </a:solidFill>
                      </a:endParaRPr>
                    </a:p>
                    <a:p>
                      <a:pPr marL="0" lvl="0" indent="0" algn="l" rtl="0">
                        <a:spcBef>
                          <a:spcPts val="0"/>
                        </a:spcBef>
                        <a:spcAft>
                          <a:spcPts val="0"/>
                        </a:spcAft>
                        <a:buNone/>
                      </a:pPr>
                      <a:r>
                        <a:rPr lang="en-US" sz="1200">
                          <a:solidFill>
                            <a:srgbClr val="3A3838"/>
                          </a:solidFill>
                        </a:rPr>
                        <a:t>16 women</a:t>
                      </a:r>
                      <a:endParaRPr sz="1200">
                        <a:solidFill>
                          <a:srgbClr val="3A3838"/>
                        </a:solidFill>
                      </a:endParaRPr>
                    </a:p>
                    <a:p>
                      <a:pPr marL="0" lvl="0" indent="0" algn="l" rtl="0">
                        <a:spcBef>
                          <a:spcPts val="0"/>
                        </a:spcBef>
                        <a:spcAft>
                          <a:spcPts val="0"/>
                        </a:spcAft>
                        <a:buNone/>
                      </a:pPr>
                      <a:r>
                        <a:rPr lang="en-US" sz="1200">
                          <a:solidFill>
                            <a:srgbClr val="3A3838"/>
                          </a:solidFill>
                        </a:rPr>
                        <a:t>7 New American</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22 farms:</a:t>
                      </a:r>
                      <a:endParaRPr sz="1200">
                        <a:solidFill>
                          <a:srgbClr val="3A3838"/>
                        </a:solidFill>
                      </a:endParaRPr>
                    </a:p>
                    <a:p>
                      <a:pPr marL="0" lvl="0" indent="0" algn="l" rtl="0">
                        <a:spcBef>
                          <a:spcPts val="0"/>
                        </a:spcBef>
                        <a:spcAft>
                          <a:spcPts val="0"/>
                        </a:spcAft>
                        <a:buNone/>
                      </a:pPr>
                      <a:r>
                        <a:rPr lang="en-US" sz="1200">
                          <a:solidFill>
                            <a:srgbClr val="3A3838"/>
                          </a:solidFill>
                        </a:rPr>
                        <a:t>17 BIPOC</a:t>
                      </a:r>
                      <a:endParaRPr sz="1200">
                        <a:solidFill>
                          <a:srgbClr val="3A3838"/>
                        </a:solidFill>
                      </a:endParaRPr>
                    </a:p>
                    <a:p>
                      <a:pPr marL="0" lvl="0" indent="0" algn="l" rtl="0">
                        <a:spcBef>
                          <a:spcPts val="0"/>
                        </a:spcBef>
                        <a:spcAft>
                          <a:spcPts val="0"/>
                        </a:spcAft>
                        <a:buNone/>
                      </a:pPr>
                      <a:r>
                        <a:rPr lang="en-US" sz="1200">
                          <a:solidFill>
                            <a:srgbClr val="3A3838"/>
                          </a:solidFill>
                        </a:rPr>
                        <a:t>5 LGBTQ+</a:t>
                      </a:r>
                      <a:endParaRPr sz="1200">
                        <a:solidFill>
                          <a:srgbClr val="3A3838"/>
                        </a:solidFill>
                      </a:endParaRPr>
                    </a:p>
                    <a:p>
                      <a:pPr marL="0" lvl="0" indent="0" algn="l" rtl="0">
                        <a:spcBef>
                          <a:spcPts val="0"/>
                        </a:spcBef>
                        <a:spcAft>
                          <a:spcPts val="0"/>
                        </a:spcAft>
                        <a:buNone/>
                      </a:pPr>
                      <a:r>
                        <a:rPr lang="en-US" sz="1200">
                          <a:solidFill>
                            <a:srgbClr val="3A3838"/>
                          </a:solidFill>
                        </a:rPr>
                        <a:t>16 women</a:t>
                      </a:r>
                      <a:endParaRPr sz="1200">
                        <a:solidFill>
                          <a:srgbClr val="3A3838"/>
                        </a:solidFill>
                      </a:endParaRPr>
                    </a:p>
                    <a:p>
                      <a:pPr marL="0" lvl="0" indent="0" algn="l" rtl="0">
                        <a:spcBef>
                          <a:spcPts val="0"/>
                        </a:spcBef>
                        <a:spcAft>
                          <a:spcPts val="0"/>
                        </a:spcAft>
                        <a:buNone/>
                      </a:pPr>
                      <a:r>
                        <a:rPr lang="en-US" sz="1200">
                          <a:solidFill>
                            <a:srgbClr val="3A3838"/>
                          </a:solidFill>
                        </a:rPr>
                        <a:t>8 New American</a:t>
                      </a:r>
                      <a:endParaRPr sz="1200">
                        <a:solidFill>
                          <a:srgbClr val="3A3838"/>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200">
                          <a:solidFill>
                            <a:srgbClr val="3A3838"/>
                          </a:solidFill>
                        </a:rPr>
                        <a:t>22 farms:</a:t>
                      </a:r>
                      <a:endParaRPr sz="1200">
                        <a:solidFill>
                          <a:srgbClr val="3A3838"/>
                        </a:solidFill>
                      </a:endParaRPr>
                    </a:p>
                    <a:p>
                      <a:pPr marL="0" lvl="0" indent="0" algn="l" rtl="0">
                        <a:spcBef>
                          <a:spcPts val="0"/>
                        </a:spcBef>
                        <a:spcAft>
                          <a:spcPts val="0"/>
                        </a:spcAft>
                        <a:buClr>
                          <a:schemeClr val="dk1"/>
                        </a:buClr>
                        <a:buSzPts val="1100"/>
                        <a:buFont typeface="Arial"/>
                        <a:buNone/>
                      </a:pPr>
                      <a:r>
                        <a:rPr lang="en-US" sz="1200">
                          <a:solidFill>
                            <a:srgbClr val="3A3838"/>
                          </a:solidFill>
                        </a:rPr>
                        <a:t>17 BIPOC</a:t>
                      </a:r>
                      <a:endParaRPr sz="1200">
                        <a:solidFill>
                          <a:srgbClr val="3A3838"/>
                        </a:solidFill>
                      </a:endParaRPr>
                    </a:p>
                    <a:p>
                      <a:pPr marL="0" lvl="0" indent="0" algn="l" rtl="0">
                        <a:spcBef>
                          <a:spcPts val="0"/>
                        </a:spcBef>
                        <a:spcAft>
                          <a:spcPts val="0"/>
                        </a:spcAft>
                        <a:buClr>
                          <a:schemeClr val="dk1"/>
                        </a:buClr>
                        <a:buSzPts val="1100"/>
                        <a:buFont typeface="Arial"/>
                        <a:buNone/>
                      </a:pPr>
                      <a:r>
                        <a:rPr lang="en-US" sz="1200">
                          <a:solidFill>
                            <a:srgbClr val="3A3838"/>
                          </a:solidFill>
                        </a:rPr>
                        <a:t>5 LGBTQ+</a:t>
                      </a:r>
                      <a:endParaRPr sz="1200">
                        <a:solidFill>
                          <a:srgbClr val="3A3838"/>
                        </a:solidFill>
                      </a:endParaRPr>
                    </a:p>
                    <a:p>
                      <a:pPr marL="0" lvl="0" indent="0" algn="l" rtl="0">
                        <a:spcBef>
                          <a:spcPts val="0"/>
                        </a:spcBef>
                        <a:spcAft>
                          <a:spcPts val="0"/>
                        </a:spcAft>
                        <a:buClr>
                          <a:schemeClr val="dk1"/>
                        </a:buClr>
                        <a:buSzPts val="1100"/>
                        <a:buFont typeface="Arial"/>
                        <a:buNone/>
                      </a:pPr>
                      <a:r>
                        <a:rPr lang="en-US" sz="1200">
                          <a:solidFill>
                            <a:srgbClr val="3A3838"/>
                          </a:solidFill>
                        </a:rPr>
                        <a:t>16 women</a:t>
                      </a:r>
                      <a:endParaRPr sz="1200">
                        <a:solidFill>
                          <a:srgbClr val="3A3838"/>
                        </a:solidFill>
                      </a:endParaRPr>
                    </a:p>
                    <a:p>
                      <a:pPr marL="0" lvl="0" indent="0" algn="l" rtl="0">
                        <a:spcBef>
                          <a:spcPts val="0"/>
                        </a:spcBef>
                        <a:spcAft>
                          <a:spcPts val="0"/>
                        </a:spcAft>
                        <a:buClr>
                          <a:schemeClr val="dk1"/>
                        </a:buClr>
                        <a:buSzPts val="1100"/>
                        <a:buFont typeface="Arial"/>
                        <a:buNone/>
                      </a:pPr>
                      <a:r>
                        <a:rPr lang="en-US" sz="1200">
                          <a:solidFill>
                            <a:srgbClr val="3A3838"/>
                          </a:solidFill>
                        </a:rPr>
                        <a:t>8 New American</a:t>
                      </a:r>
                      <a:endParaRPr sz="1200">
                        <a:solidFill>
                          <a:srgbClr val="3A3838"/>
                        </a:solidFill>
                      </a:endParaRPr>
                    </a:p>
                  </a:txBody>
                  <a:tcPr marL="91425" marR="91425" marT="91425" marB="91425"/>
                </a:tc>
                <a:extLst>
                  <a:ext uri="{0D108BD9-81ED-4DB2-BD59-A6C34878D82A}">
                    <a16:rowId xmlns:a16="http://schemas.microsoft.com/office/drawing/2014/main" val="10003"/>
                  </a:ext>
                </a:extLst>
              </a:tr>
              <a:tr h="1226975">
                <a:tc>
                  <a:txBody>
                    <a:bodyPr/>
                    <a:lstStyle/>
                    <a:p>
                      <a:pPr marL="0" lvl="0" indent="0" algn="l" rtl="0">
                        <a:spcBef>
                          <a:spcPts val="0"/>
                        </a:spcBef>
                        <a:spcAft>
                          <a:spcPts val="0"/>
                        </a:spcAft>
                        <a:buNone/>
                      </a:pPr>
                      <a:r>
                        <a:rPr lang="en-US" sz="1200">
                          <a:solidFill>
                            <a:srgbClr val="3A3838"/>
                          </a:solidFill>
                        </a:rPr>
                        <a:t>$17,500 of food purchased</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$157,000 of food purchased, </a:t>
                      </a:r>
                      <a:endParaRPr sz="1200">
                        <a:solidFill>
                          <a:srgbClr val="3A3838"/>
                        </a:solidFill>
                      </a:endParaRPr>
                    </a:p>
                    <a:p>
                      <a:pPr marL="0" lvl="0" indent="0" algn="l" rtl="0">
                        <a:spcBef>
                          <a:spcPts val="0"/>
                        </a:spcBef>
                        <a:spcAft>
                          <a:spcPts val="0"/>
                        </a:spcAft>
                        <a:buNone/>
                      </a:pPr>
                      <a:r>
                        <a:rPr lang="en-US" sz="1200">
                          <a:solidFill>
                            <a:srgbClr val="3A3838"/>
                          </a:solidFill>
                        </a:rPr>
                        <a:t>53,000 lbs of food distributed through 15 FAPs</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$290,000 of food purchased, </a:t>
                      </a:r>
                      <a:endParaRPr sz="1200">
                        <a:solidFill>
                          <a:srgbClr val="3A3838"/>
                        </a:solidFill>
                      </a:endParaRPr>
                    </a:p>
                    <a:p>
                      <a:pPr marL="0" lvl="0" indent="0" algn="l" rtl="0">
                        <a:spcBef>
                          <a:spcPts val="0"/>
                        </a:spcBef>
                        <a:spcAft>
                          <a:spcPts val="0"/>
                        </a:spcAft>
                        <a:buNone/>
                      </a:pPr>
                      <a:r>
                        <a:rPr lang="en-US" sz="1200">
                          <a:solidFill>
                            <a:srgbClr val="3A3838"/>
                          </a:solidFill>
                        </a:rPr>
                        <a:t>89,000 lbs of food distributed through 20 FAPs</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$293, 000 of food purchased,</a:t>
                      </a:r>
                      <a:endParaRPr sz="1200">
                        <a:solidFill>
                          <a:srgbClr val="3A3838"/>
                        </a:solidFill>
                      </a:endParaRPr>
                    </a:p>
                    <a:p>
                      <a:pPr marL="0" lvl="0" indent="0" algn="l" rtl="0">
                        <a:spcBef>
                          <a:spcPts val="0"/>
                        </a:spcBef>
                        <a:spcAft>
                          <a:spcPts val="0"/>
                        </a:spcAft>
                        <a:buNone/>
                      </a:pPr>
                      <a:r>
                        <a:rPr lang="en-US" sz="1200">
                          <a:solidFill>
                            <a:srgbClr val="3A3838"/>
                          </a:solidFill>
                        </a:rPr>
                        <a:t>82,000 lbs of food distributed through 21 FAPs</a:t>
                      </a:r>
                      <a:endParaRPr sz="1200">
                        <a:solidFill>
                          <a:srgbClr val="3A3838"/>
                        </a:solidFill>
                      </a:endParaRPr>
                    </a:p>
                  </a:txBody>
                  <a:tcPr marL="91425" marR="91425" marT="91425" marB="91425"/>
                </a:tc>
                <a:tc>
                  <a:txBody>
                    <a:bodyPr/>
                    <a:lstStyle/>
                    <a:p>
                      <a:pPr marL="0" lvl="0" indent="0" algn="l" rtl="0">
                        <a:spcBef>
                          <a:spcPts val="0"/>
                        </a:spcBef>
                        <a:spcAft>
                          <a:spcPts val="0"/>
                        </a:spcAft>
                        <a:buNone/>
                      </a:pPr>
                      <a:r>
                        <a:rPr lang="en-US" sz="1200">
                          <a:solidFill>
                            <a:srgbClr val="3A3838"/>
                          </a:solidFill>
                        </a:rPr>
                        <a:t>$400,000 of contracts for food purchase to be distributed through 22+ FAPs</a:t>
                      </a:r>
                      <a:endParaRPr sz="1200">
                        <a:solidFill>
                          <a:srgbClr val="3A3838"/>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194" name="Google Shape;194;p19"/>
          <p:cNvSpPr txBox="1"/>
          <p:nvPr/>
        </p:nvSpPr>
        <p:spPr>
          <a:xfrm>
            <a:off x="546684" y="6434875"/>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sp>
        <p:nvSpPr>
          <p:cNvPr id="195" name="Google Shape;195;p19"/>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a:solidFill>
                  <a:srgbClr val="3A3838"/>
                </a:solidFill>
                <a:latin typeface="Verdana"/>
                <a:ea typeface="Verdana"/>
                <a:cs typeface="Verdana"/>
                <a:sym typeface="Verdana"/>
              </a:rPr>
              <a:t>Growth of the FSF</a:t>
            </a:r>
            <a:endParaRPr sz="3200" b="0" i="0" u="none" strike="noStrike" cap="none">
              <a:solidFill>
                <a:srgbClr val="3A3838"/>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cxnSp>
        <p:nvCxnSpPr>
          <p:cNvPr id="200" name="Google Shape;200;p20"/>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201" name="Google Shape;201;p20"/>
          <p:cNvCxnSpPr/>
          <p:nvPr/>
        </p:nvCxnSpPr>
        <p:spPr>
          <a:xfrm rot="10800000" flipH="1">
            <a:off x="524933" y="6133900"/>
            <a:ext cx="10972800" cy="12900"/>
          </a:xfrm>
          <a:prstGeom prst="straightConnector1">
            <a:avLst/>
          </a:prstGeom>
          <a:noFill/>
          <a:ln w="19050" cap="flat" cmpd="sng">
            <a:solidFill>
              <a:srgbClr val="A50B34"/>
            </a:solidFill>
            <a:prstDash val="solid"/>
            <a:round/>
            <a:headEnd type="none" w="sm" len="sm"/>
            <a:tailEnd type="none" w="sm" len="sm"/>
          </a:ln>
        </p:spPr>
      </p:cxnSp>
      <p:sp>
        <p:nvSpPr>
          <p:cNvPr id="202" name="Google Shape;202;p20"/>
          <p:cNvSpPr txBox="1">
            <a:spLocks noGrp="1"/>
          </p:cNvSpPr>
          <p:nvPr>
            <p:ph type="body" idx="1"/>
          </p:nvPr>
        </p:nvSpPr>
        <p:spPr>
          <a:xfrm>
            <a:off x="6580300" y="1340400"/>
            <a:ext cx="4482900" cy="4177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100">
                <a:solidFill>
                  <a:srgbClr val="3A3838"/>
                </a:solidFill>
              </a:rPr>
              <a:t>Sub-regional mini-hubs:</a:t>
            </a:r>
            <a:endParaRPr sz="2100">
              <a:solidFill>
                <a:srgbClr val="3A3838"/>
              </a:solidFill>
            </a:endParaRPr>
          </a:p>
          <a:p>
            <a:pPr marL="457200" lvl="0" indent="-361950" algn="l" rtl="0">
              <a:lnSpc>
                <a:spcPct val="115000"/>
              </a:lnSpc>
              <a:spcBef>
                <a:spcPts val="2000"/>
              </a:spcBef>
              <a:spcAft>
                <a:spcPts val="0"/>
              </a:spcAft>
              <a:buClr>
                <a:srgbClr val="3A3838"/>
              </a:buClr>
              <a:buSzPts val="2100"/>
              <a:buChar char="•"/>
            </a:pPr>
            <a:r>
              <a:rPr lang="en-US" sz="2100">
                <a:solidFill>
                  <a:srgbClr val="3A3838"/>
                </a:solidFill>
              </a:rPr>
              <a:t>local emergency feeding projects</a:t>
            </a:r>
            <a:endParaRPr sz="2100">
              <a:solidFill>
                <a:srgbClr val="3A3838"/>
              </a:solidFill>
            </a:endParaRPr>
          </a:p>
          <a:p>
            <a:pPr marL="457200" lvl="0" indent="-361950" algn="l" rtl="0">
              <a:lnSpc>
                <a:spcPct val="115000"/>
              </a:lnSpc>
              <a:spcBef>
                <a:spcPts val="0"/>
              </a:spcBef>
              <a:spcAft>
                <a:spcPts val="0"/>
              </a:spcAft>
              <a:buClr>
                <a:srgbClr val="3A3838"/>
              </a:buClr>
              <a:buSzPts val="2100"/>
              <a:buChar char="•"/>
            </a:pPr>
            <a:r>
              <a:rPr lang="en-US" sz="2100">
                <a:solidFill>
                  <a:srgbClr val="3A3838"/>
                </a:solidFill>
              </a:rPr>
              <a:t>farmers/producers</a:t>
            </a:r>
            <a:endParaRPr sz="2100">
              <a:solidFill>
                <a:srgbClr val="3A3838"/>
              </a:solidFill>
            </a:endParaRPr>
          </a:p>
          <a:p>
            <a:pPr marL="457200" lvl="0" indent="-361950" algn="l" rtl="0">
              <a:lnSpc>
                <a:spcPct val="115000"/>
              </a:lnSpc>
              <a:spcBef>
                <a:spcPts val="0"/>
              </a:spcBef>
              <a:spcAft>
                <a:spcPts val="0"/>
              </a:spcAft>
              <a:buClr>
                <a:srgbClr val="3A3838"/>
              </a:buClr>
              <a:buSzPts val="2100"/>
              <a:buChar char="•"/>
            </a:pPr>
            <a:r>
              <a:rPr lang="en-US" sz="2100">
                <a:solidFill>
                  <a:srgbClr val="3A3838"/>
                </a:solidFill>
              </a:rPr>
              <a:t>distribution partners</a:t>
            </a:r>
            <a:endParaRPr sz="2100">
              <a:solidFill>
                <a:srgbClr val="3A3838"/>
              </a:solidFill>
            </a:endParaRPr>
          </a:p>
          <a:p>
            <a:pPr marL="457200" lvl="0" indent="-361950" algn="l" rtl="0">
              <a:lnSpc>
                <a:spcPct val="115000"/>
              </a:lnSpc>
              <a:spcBef>
                <a:spcPts val="0"/>
              </a:spcBef>
              <a:spcAft>
                <a:spcPts val="0"/>
              </a:spcAft>
              <a:buClr>
                <a:srgbClr val="3A3838"/>
              </a:buClr>
              <a:buSzPts val="2100"/>
              <a:buChar char="•"/>
            </a:pPr>
            <a:r>
              <a:rPr lang="en-US" sz="2100">
                <a:solidFill>
                  <a:srgbClr val="3A3838"/>
                </a:solidFill>
              </a:rPr>
              <a:t>infrastructure</a:t>
            </a:r>
            <a:endParaRPr sz="2100">
              <a:solidFill>
                <a:srgbClr val="3A3838"/>
              </a:solidFill>
            </a:endParaRPr>
          </a:p>
          <a:p>
            <a:pPr marL="457200" lvl="0" indent="-361950" algn="l" rtl="0">
              <a:lnSpc>
                <a:spcPct val="115000"/>
              </a:lnSpc>
              <a:spcBef>
                <a:spcPts val="0"/>
              </a:spcBef>
              <a:spcAft>
                <a:spcPts val="0"/>
              </a:spcAft>
              <a:buClr>
                <a:srgbClr val="3A3838"/>
              </a:buClr>
              <a:buSzPts val="2100"/>
              <a:buChar char="•"/>
            </a:pPr>
            <a:r>
              <a:rPr lang="en-US" sz="2100">
                <a:solidFill>
                  <a:srgbClr val="3A3838"/>
                </a:solidFill>
              </a:rPr>
              <a:t>Currently three mini-hubs in Dutchess and Orange Counties</a:t>
            </a:r>
            <a:endParaRPr sz="2100">
              <a:solidFill>
                <a:srgbClr val="3A3838"/>
              </a:solidFill>
            </a:endParaRPr>
          </a:p>
        </p:txBody>
      </p:sp>
      <p:pic>
        <p:nvPicPr>
          <p:cNvPr id="203" name="Google Shape;203;p20"/>
          <p:cNvPicPr preferRelativeResize="0"/>
          <p:nvPr/>
        </p:nvPicPr>
        <p:blipFill rotWithShape="1">
          <a:blip r:embed="rId3">
            <a:alphaModFix amt="67000"/>
          </a:blip>
          <a:srcRect/>
          <a:stretch/>
        </p:blipFill>
        <p:spPr>
          <a:xfrm>
            <a:off x="609600" y="-6"/>
            <a:ext cx="4614256" cy="6290158"/>
          </a:xfrm>
          <a:prstGeom prst="rect">
            <a:avLst/>
          </a:prstGeom>
          <a:noFill/>
          <a:ln>
            <a:noFill/>
          </a:ln>
        </p:spPr>
      </p:pic>
      <p:sp>
        <p:nvSpPr>
          <p:cNvPr id="204" name="Google Shape;204;p20"/>
          <p:cNvSpPr/>
          <p:nvPr/>
        </p:nvSpPr>
        <p:spPr>
          <a:xfrm>
            <a:off x="4395642" y="3005333"/>
            <a:ext cx="153600" cy="153600"/>
          </a:xfrm>
          <a:prstGeom prst="diamond">
            <a:avLst/>
          </a:prstGeom>
          <a:solidFill>
            <a:srgbClr val="99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20"/>
          <p:cNvSpPr/>
          <p:nvPr/>
        </p:nvSpPr>
        <p:spPr>
          <a:xfrm>
            <a:off x="3574583" y="3772083"/>
            <a:ext cx="153600" cy="153600"/>
          </a:xfrm>
          <a:prstGeom prst="diamond">
            <a:avLst/>
          </a:prstGeom>
          <a:solidFill>
            <a:srgbClr val="99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20"/>
          <p:cNvSpPr/>
          <p:nvPr/>
        </p:nvSpPr>
        <p:spPr>
          <a:xfrm>
            <a:off x="3190417" y="4282567"/>
            <a:ext cx="153600" cy="153600"/>
          </a:xfrm>
          <a:prstGeom prst="diamond">
            <a:avLst/>
          </a:prstGeom>
          <a:solidFill>
            <a:srgbClr val="99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p20"/>
          <p:cNvSpPr txBox="1"/>
          <p:nvPr/>
        </p:nvSpPr>
        <p:spPr>
          <a:xfrm>
            <a:off x="3652383" y="2843633"/>
            <a:ext cx="1075500" cy="477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500" b="1"/>
              <a:t>NECC</a:t>
            </a:r>
            <a:endParaRPr sz="1500" b="1"/>
          </a:p>
        </p:txBody>
      </p:sp>
      <p:sp>
        <p:nvSpPr>
          <p:cNvPr id="208" name="Google Shape;208;p20"/>
          <p:cNvSpPr txBox="1"/>
          <p:nvPr/>
        </p:nvSpPr>
        <p:spPr>
          <a:xfrm>
            <a:off x="3728183" y="3479433"/>
            <a:ext cx="27153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600" b="1"/>
              <a:t>Dutchess </a:t>
            </a:r>
            <a:endParaRPr sz="1600" b="1"/>
          </a:p>
          <a:p>
            <a:pPr marL="0" lvl="0" indent="0" algn="l" rtl="0">
              <a:spcBef>
                <a:spcPts val="0"/>
              </a:spcBef>
              <a:spcAft>
                <a:spcPts val="0"/>
              </a:spcAft>
              <a:buNone/>
            </a:pPr>
            <a:r>
              <a:rPr lang="en-US" sz="1600" b="1"/>
              <a:t>Outreach</a:t>
            </a:r>
            <a:endParaRPr sz="1600" b="1"/>
          </a:p>
        </p:txBody>
      </p:sp>
      <p:sp>
        <p:nvSpPr>
          <p:cNvPr id="209" name="Google Shape;209;p20"/>
          <p:cNvSpPr txBox="1"/>
          <p:nvPr/>
        </p:nvSpPr>
        <p:spPr>
          <a:xfrm>
            <a:off x="2626717" y="3989917"/>
            <a:ext cx="7173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600" b="1"/>
              <a:t>Our </a:t>
            </a:r>
            <a:endParaRPr sz="1600" b="1"/>
          </a:p>
          <a:p>
            <a:pPr marL="0" lvl="0" indent="0" algn="l" rtl="0">
              <a:spcBef>
                <a:spcPts val="0"/>
              </a:spcBef>
              <a:spcAft>
                <a:spcPts val="0"/>
              </a:spcAft>
              <a:buNone/>
            </a:pPr>
            <a:r>
              <a:rPr lang="en-US" sz="1600" b="1"/>
              <a:t>Core</a:t>
            </a:r>
            <a:endParaRPr sz="1600" b="1"/>
          </a:p>
        </p:txBody>
      </p:sp>
      <p:pic>
        <p:nvPicPr>
          <p:cNvPr id="210" name="Google Shape;210;p20"/>
          <p:cNvPicPr preferRelativeResize="0"/>
          <p:nvPr/>
        </p:nvPicPr>
        <p:blipFill rotWithShape="1">
          <a:blip r:embed="rId4">
            <a:alphaModFix/>
          </a:blip>
          <a:srcRect/>
          <a:stretch/>
        </p:blipFill>
        <p:spPr>
          <a:xfrm>
            <a:off x="694267" y="147271"/>
            <a:ext cx="3701378" cy="737507"/>
          </a:xfrm>
          <a:prstGeom prst="rect">
            <a:avLst/>
          </a:prstGeom>
          <a:noFill/>
          <a:ln>
            <a:noFill/>
          </a:ln>
        </p:spPr>
      </p:pic>
      <p:sp>
        <p:nvSpPr>
          <p:cNvPr id="211" name="Google Shape;211;p20"/>
          <p:cNvSpPr txBox="1"/>
          <p:nvPr/>
        </p:nvSpPr>
        <p:spPr>
          <a:xfrm>
            <a:off x="524934" y="6345975"/>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sp>
        <p:nvSpPr>
          <p:cNvPr id="212" name="Google Shape;212;p20"/>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a:solidFill>
                  <a:srgbClr val="3A3838"/>
                </a:solidFill>
                <a:latin typeface="Verdana"/>
                <a:ea typeface="Verdana"/>
                <a:cs typeface="Verdana"/>
                <a:sym typeface="Verdana"/>
              </a:rPr>
              <a:t>Shared infrastructure</a:t>
            </a:r>
            <a:endParaRPr sz="3200" b="0" i="0" u="none" strike="noStrike" cap="none">
              <a:solidFill>
                <a:srgbClr val="3A3838"/>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cxnSp>
        <p:nvCxnSpPr>
          <p:cNvPr id="218" name="Google Shape;218;p21"/>
          <p:cNvCxnSpPr/>
          <p:nvPr/>
        </p:nvCxnSpPr>
        <p:spPr>
          <a:xfrm rot="10800000" flipH="1">
            <a:off x="592667" y="1042952"/>
            <a:ext cx="10972800" cy="12900"/>
          </a:xfrm>
          <a:prstGeom prst="straightConnector1">
            <a:avLst/>
          </a:prstGeom>
          <a:noFill/>
          <a:ln w="19050" cap="flat" cmpd="sng">
            <a:solidFill>
              <a:srgbClr val="A50B34"/>
            </a:solidFill>
            <a:prstDash val="solid"/>
            <a:round/>
            <a:headEnd type="none" w="sm" len="sm"/>
            <a:tailEnd type="none" w="sm" len="sm"/>
          </a:ln>
        </p:spPr>
      </p:cxnSp>
      <p:cxnSp>
        <p:nvCxnSpPr>
          <p:cNvPr id="219" name="Google Shape;219;p21"/>
          <p:cNvCxnSpPr/>
          <p:nvPr/>
        </p:nvCxnSpPr>
        <p:spPr>
          <a:xfrm rot="10800000" flipH="1">
            <a:off x="524933" y="6133900"/>
            <a:ext cx="10972800" cy="12900"/>
          </a:xfrm>
          <a:prstGeom prst="straightConnector1">
            <a:avLst/>
          </a:prstGeom>
          <a:noFill/>
          <a:ln w="19050" cap="flat" cmpd="sng">
            <a:solidFill>
              <a:srgbClr val="A50B34"/>
            </a:solidFill>
            <a:prstDash val="solid"/>
            <a:round/>
            <a:headEnd type="none" w="sm" len="sm"/>
            <a:tailEnd type="none" w="sm" len="sm"/>
          </a:ln>
        </p:spPr>
      </p:cxnSp>
      <p:pic>
        <p:nvPicPr>
          <p:cNvPr id="220" name="Google Shape;220;p21"/>
          <p:cNvPicPr preferRelativeResize="0"/>
          <p:nvPr/>
        </p:nvPicPr>
        <p:blipFill rotWithShape="1">
          <a:blip r:embed="rId3">
            <a:alphaModFix/>
          </a:blip>
          <a:srcRect/>
          <a:stretch/>
        </p:blipFill>
        <p:spPr>
          <a:xfrm>
            <a:off x="694267" y="147271"/>
            <a:ext cx="3701378" cy="737507"/>
          </a:xfrm>
          <a:prstGeom prst="rect">
            <a:avLst/>
          </a:prstGeom>
          <a:noFill/>
          <a:ln>
            <a:noFill/>
          </a:ln>
        </p:spPr>
      </p:pic>
      <p:sp>
        <p:nvSpPr>
          <p:cNvPr id="221" name="Google Shape;221;p21"/>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endParaRPr sz="3200" b="0" i="0" u="none" strike="noStrike" cap="none">
              <a:solidFill>
                <a:srgbClr val="3A3838"/>
              </a:solidFill>
              <a:latin typeface="Verdana"/>
              <a:ea typeface="Verdana"/>
              <a:cs typeface="Verdana"/>
              <a:sym typeface="Verdana"/>
            </a:endParaRPr>
          </a:p>
        </p:txBody>
      </p:sp>
      <p:sp>
        <p:nvSpPr>
          <p:cNvPr id="222" name="Google Shape;222;p21"/>
          <p:cNvSpPr/>
          <p:nvPr/>
        </p:nvSpPr>
        <p:spPr>
          <a:xfrm>
            <a:off x="291225" y="2203788"/>
            <a:ext cx="11193300" cy="4050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p:nvPr/>
        </p:nvSpPr>
        <p:spPr>
          <a:xfrm>
            <a:off x="291225" y="2203800"/>
            <a:ext cx="1119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2"/>
                </a:solidFill>
                <a:latin typeface="Calibri"/>
                <a:ea typeface="Calibri"/>
                <a:cs typeface="Calibri"/>
                <a:sym typeface="Calibri"/>
              </a:rPr>
              <a:t>APRIL		MAY		JUNE		JULY		AUG		SEPT		OCT		NOV		DEC		JAN		FEB		MAR</a:t>
            </a:r>
            <a:endParaRPr b="1">
              <a:solidFill>
                <a:schemeClr val="lt2"/>
              </a:solidFill>
              <a:latin typeface="Calibri"/>
              <a:ea typeface="Calibri"/>
              <a:cs typeface="Calibri"/>
              <a:sym typeface="Calibri"/>
            </a:endParaRPr>
          </a:p>
        </p:txBody>
      </p:sp>
      <p:sp>
        <p:nvSpPr>
          <p:cNvPr id="224" name="Google Shape;224;p21"/>
          <p:cNvSpPr txBox="1"/>
          <p:nvPr/>
        </p:nvSpPr>
        <p:spPr>
          <a:xfrm>
            <a:off x="378872" y="3452500"/>
            <a:ext cx="27906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A50B34"/>
              </a:buClr>
              <a:buSzPts val="1400"/>
              <a:buFont typeface="Calibri"/>
              <a:buChar char="-"/>
            </a:pPr>
            <a:r>
              <a:rPr lang="en-US" b="1">
                <a:solidFill>
                  <a:srgbClr val="A50B34"/>
                </a:solidFill>
                <a:latin typeface="Calibri"/>
                <a:ea typeface="Calibri"/>
                <a:cs typeface="Calibri"/>
                <a:sym typeface="Calibri"/>
              </a:rPr>
              <a:t>AC approves contracts and new farms</a:t>
            </a:r>
            <a:endParaRPr b="1">
              <a:solidFill>
                <a:srgbClr val="A50B34"/>
              </a:solidFill>
              <a:latin typeface="Calibri"/>
              <a:ea typeface="Calibri"/>
              <a:cs typeface="Calibri"/>
              <a:sym typeface="Calibri"/>
            </a:endParaRPr>
          </a:p>
          <a:p>
            <a:pPr marL="457200" lvl="0" indent="-317500" algn="l" rtl="0">
              <a:spcBef>
                <a:spcPts val="0"/>
              </a:spcBef>
              <a:spcAft>
                <a:spcPts val="0"/>
              </a:spcAft>
              <a:buClr>
                <a:srgbClr val="A50B34"/>
              </a:buClr>
              <a:buSzPts val="1400"/>
              <a:buFont typeface="Calibri"/>
              <a:buChar char="-"/>
            </a:pPr>
            <a:r>
              <a:rPr lang="en-US" b="1">
                <a:solidFill>
                  <a:srgbClr val="A50B34"/>
                </a:solidFill>
                <a:latin typeface="Calibri"/>
                <a:ea typeface="Calibri"/>
                <a:cs typeface="Calibri"/>
                <a:sym typeface="Calibri"/>
              </a:rPr>
              <a:t>Beginning of season partnership planning meeting</a:t>
            </a:r>
            <a:endParaRPr b="1">
              <a:solidFill>
                <a:srgbClr val="A50B34"/>
              </a:solidFill>
              <a:latin typeface="Calibri"/>
              <a:ea typeface="Calibri"/>
              <a:cs typeface="Calibri"/>
              <a:sym typeface="Calibri"/>
            </a:endParaRPr>
          </a:p>
        </p:txBody>
      </p:sp>
      <p:sp>
        <p:nvSpPr>
          <p:cNvPr id="225" name="Google Shape;225;p21"/>
          <p:cNvSpPr txBox="1"/>
          <p:nvPr/>
        </p:nvSpPr>
        <p:spPr>
          <a:xfrm rot="-599">
            <a:off x="6220352" y="3452652"/>
            <a:ext cx="17220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b="1">
                <a:solidFill>
                  <a:srgbClr val="A50B34"/>
                </a:solidFill>
                <a:latin typeface="Calibri"/>
                <a:ea typeface="Calibri"/>
                <a:cs typeface="Calibri"/>
                <a:sym typeface="Calibri"/>
              </a:rPr>
              <a:t>Partnership evaluation process begins</a:t>
            </a:r>
            <a:endParaRPr b="1">
              <a:solidFill>
                <a:srgbClr val="A50B34"/>
              </a:solidFill>
              <a:latin typeface="Calibri"/>
              <a:ea typeface="Calibri"/>
              <a:cs typeface="Calibri"/>
              <a:sym typeface="Calibri"/>
            </a:endParaRPr>
          </a:p>
        </p:txBody>
      </p:sp>
      <p:sp>
        <p:nvSpPr>
          <p:cNvPr id="226" name="Google Shape;226;p21"/>
          <p:cNvSpPr txBox="1"/>
          <p:nvPr/>
        </p:nvSpPr>
        <p:spPr>
          <a:xfrm rot="-1105">
            <a:off x="7942354" y="3452508"/>
            <a:ext cx="18660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A50B34"/>
              </a:buClr>
              <a:buSzPts val="1400"/>
              <a:buFont typeface="Calibri"/>
              <a:buChar char="-"/>
            </a:pPr>
            <a:r>
              <a:rPr lang="en-US" b="1">
                <a:solidFill>
                  <a:srgbClr val="A50B34"/>
                </a:solidFill>
                <a:latin typeface="Calibri"/>
                <a:ea typeface="Calibri"/>
                <a:cs typeface="Calibri"/>
                <a:sym typeface="Calibri"/>
              </a:rPr>
              <a:t>Review of evaluations</a:t>
            </a:r>
            <a:endParaRPr b="1">
              <a:solidFill>
                <a:srgbClr val="A50B34"/>
              </a:solidFill>
              <a:latin typeface="Calibri"/>
              <a:ea typeface="Calibri"/>
              <a:cs typeface="Calibri"/>
              <a:sym typeface="Calibri"/>
            </a:endParaRPr>
          </a:p>
          <a:p>
            <a:pPr marL="457200" lvl="0" indent="-317500" algn="l" rtl="0">
              <a:spcBef>
                <a:spcPts val="0"/>
              </a:spcBef>
              <a:spcAft>
                <a:spcPts val="0"/>
              </a:spcAft>
              <a:buClr>
                <a:srgbClr val="A50B34"/>
              </a:buClr>
              <a:buSzPts val="1400"/>
              <a:buFont typeface="Calibri"/>
              <a:buChar char="-"/>
            </a:pPr>
            <a:r>
              <a:rPr lang="en-US" b="1">
                <a:solidFill>
                  <a:srgbClr val="A50B34"/>
                </a:solidFill>
                <a:latin typeface="Calibri"/>
                <a:ea typeface="Calibri"/>
                <a:cs typeface="Calibri"/>
                <a:sym typeface="Calibri"/>
              </a:rPr>
              <a:t>Review of farm expressions of interest</a:t>
            </a:r>
            <a:endParaRPr b="1">
              <a:solidFill>
                <a:srgbClr val="A50B34"/>
              </a:solidFill>
              <a:latin typeface="Calibri"/>
              <a:ea typeface="Calibri"/>
              <a:cs typeface="Calibri"/>
              <a:sym typeface="Calibri"/>
            </a:endParaRPr>
          </a:p>
        </p:txBody>
      </p:sp>
      <p:sp>
        <p:nvSpPr>
          <p:cNvPr id="227" name="Google Shape;227;p21"/>
          <p:cNvSpPr txBox="1"/>
          <p:nvPr/>
        </p:nvSpPr>
        <p:spPr>
          <a:xfrm>
            <a:off x="9698151" y="3422150"/>
            <a:ext cx="17220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A50B34"/>
              </a:buClr>
              <a:buSzPts val="1400"/>
              <a:buFont typeface="Calibri"/>
              <a:buChar char="-"/>
            </a:pPr>
            <a:r>
              <a:rPr lang="en-US" b="1">
                <a:solidFill>
                  <a:srgbClr val="A50B34"/>
                </a:solidFill>
                <a:latin typeface="Calibri"/>
                <a:ea typeface="Calibri"/>
                <a:cs typeface="Calibri"/>
                <a:sym typeface="Calibri"/>
              </a:rPr>
              <a:t>Contracts conclude, all reporting due</a:t>
            </a:r>
            <a:endParaRPr b="1">
              <a:solidFill>
                <a:srgbClr val="A50B34"/>
              </a:solidFill>
              <a:latin typeface="Calibri"/>
              <a:ea typeface="Calibri"/>
              <a:cs typeface="Calibri"/>
              <a:sym typeface="Calibri"/>
            </a:endParaRPr>
          </a:p>
          <a:p>
            <a:pPr marL="457200" lvl="0" indent="-317500" algn="l" rtl="0">
              <a:spcBef>
                <a:spcPts val="0"/>
              </a:spcBef>
              <a:spcAft>
                <a:spcPts val="0"/>
              </a:spcAft>
              <a:buClr>
                <a:srgbClr val="A50B34"/>
              </a:buClr>
              <a:buSzPts val="1400"/>
              <a:buFont typeface="Calibri"/>
              <a:buChar char="-"/>
            </a:pPr>
            <a:r>
              <a:rPr lang="en-US" b="1">
                <a:solidFill>
                  <a:srgbClr val="A50B34"/>
                </a:solidFill>
                <a:latin typeface="Calibri"/>
                <a:ea typeface="Calibri"/>
                <a:cs typeface="Calibri"/>
                <a:sym typeface="Calibri"/>
              </a:rPr>
              <a:t>Farms selected to interview for next season</a:t>
            </a:r>
            <a:endParaRPr b="1">
              <a:solidFill>
                <a:srgbClr val="A50B34"/>
              </a:solidFill>
              <a:latin typeface="Calibri"/>
              <a:ea typeface="Calibri"/>
              <a:cs typeface="Calibri"/>
              <a:sym typeface="Calibri"/>
            </a:endParaRPr>
          </a:p>
        </p:txBody>
      </p:sp>
      <p:cxnSp>
        <p:nvCxnSpPr>
          <p:cNvPr id="228" name="Google Shape;228;p21"/>
          <p:cNvCxnSpPr/>
          <p:nvPr/>
        </p:nvCxnSpPr>
        <p:spPr>
          <a:xfrm>
            <a:off x="1268175" y="3015475"/>
            <a:ext cx="9239400" cy="0"/>
          </a:xfrm>
          <a:prstGeom prst="straightConnector1">
            <a:avLst/>
          </a:prstGeom>
          <a:noFill/>
          <a:ln w="38100" cap="flat" cmpd="sng">
            <a:solidFill>
              <a:srgbClr val="980000"/>
            </a:solidFill>
            <a:prstDash val="lgDashDot"/>
            <a:round/>
            <a:headEnd type="none" w="med" len="med"/>
            <a:tailEnd type="none" w="med" len="med"/>
          </a:ln>
        </p:spPr>
      </p:cxnSp>
      <p:sp>
        <p:nvSpPr>
          <p:cNvPr id="229" name="Google Shape;229;p21"/>
          <p:cNvSpPr txBox="1"/>
          <p:nvPr/>
        </p:nvSpPr>
        <p:spPr>
          <a:xfrm>
            <a:off x="1182975" y="2558300"/>
            <a:ext cx="9409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A50B34"/>
                </a:solidFill>
                <a:latin typeface="Calibri"/>
                <a:ea typeface="Calibri"/>
                <a:cs typeface="Calibri"/>
                <a:sym typeface="Calibri"/>
              </a:rPr>
              <a:t>food delivery and distribution, delivery receipts submitted</a:t>
            </a:r>
            <a:endParaRPr b="1">
              <a:solidFill>
                <a:schemeClr val="dk1"/>
              </a:solidFill>
              <a:latin typeface="Calibri"/>
              <a:ea typeface="Calibri"/>
              <a:cs typeface="Calibri"/>
              <a:sym typeface="Calibri"/>
            </a:endParaRPr>
          </a:p>
        </p:txBody>
      </p:sp>
      <p:sp>
        <p:nvSpPr>
          <p:cNvPr id="230" name="Google Shape;230;p21"/>
          <p:cNvSpPr txBox="1"/>
          <p:nvPr/>
        </p:nvSpPr>
        <p:spPr>
          <a:xfrm>
            <a:off x="524934" y="6345975"/>
            <a:ext cx="10972800" cy="261600"/>
          </a:xfrm>
          <a:prstGeom prst="rect">
            <a:avLst/>
          </a:prstGeom>
          <a:noFill/>
          <a:ln>
            <a:noFill/>
          </a:ln>
        </p:spPr>
        <p:txBody>
          <a:bodyPr spcFirstLastPara="1" wrap="square" lIns="121900" tIns="60925" rIns="121900" bIns="60925" anchor="t" anchorCtr="0">
            <a:noAutofit/>
          </a:bodyPr>
          <a:lstStyle/>
          <a:p>
            <a:pPr marL="0" lvl="0" indent="0" algn="l" rtl="0">
              <a:spcBef>
                <a:spcPts val="0"/>
              </a:spcBef>
              <a:spcAft>
                <a:spcPts val="0"/>
              </a:spcAft>
              <a:buClr>
                <a:schemeClr val="dk1"/>
              </a:buClr>
              <a:buSzPts val="1500"/>
              <a:buFont typeface="Arial"/>
              <a:buNone/>
            </a:pPr>
            <a:r>
              <a:rPr lang="en-US">
                <a:solidFill>
                  <a:srgbClr val="3F3F3F"/>
                </a:solidFill>
                <a:latin typeface="Verdana"/>
                <a:ea typeface="Verdana"/>
                <a:cs typeface="Verdana"/>
                <a:sym typeface="Verdana"/>
              </a:rPr>
              <a:t>NYS Food Summit</a:t>
            </a:r>
            <a:r>
              <a:rPr lang="en-US">
                <a:solidFill>
                  <a:srgbClr val="888888"/>
                </a:solidFill>
                <a:latin typeface="Verdana"/>
                <a:ea typeface="Verdana"/>
                <a:cs typeface="Verdana"/>
                <a:sym typeface="Verdana"/>
              </a:rPr>
              <a:t> | June 2024</a:t>
            </a:r>
            <a:endParaRPr>
              <a:solidFill>
                <a:srgbClr val="3A3838"/>
              </a:solidFill>
              <a:latin typeface="Verdana"/>
              <a:ea typeface="Verdana"/>
              <a:cs typeface="Verdana"/>
              <a:sym typeface="Verdana"/>
            </a:endParaRPr>
          </a:p>
        </p:txBody>
      </p:sp>
      <p:sp>
        <p:nvSpPr>
          <p:cNvPr id="231" name="Google Shape;231;p21"/>
          <p:cNvSpPr txBox="1"/>
          <p:nvPr/>
        </p:nvSpPr>
        <p:spPr>
          <a:xfrm>
            <a:off x="4628167" y="215000"/>
            <a:ext cx="6891300" cy="546000"/>
          </a:xfrm>
          <a:prstGeom prst="rect">
            <a:avLst/>
          </a:prstGeom>
          <a:noFill/>
          <a:ln>
            <a:noFill/>
          </a:ln>
        </p:spPr>
        <p:txBody>
          <a:bodyPr spcFirstLastPara="1" wrap="square" lIns="121900" tIns="60925" rIns="121900" bIns="60925"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a:solidFill>
                  <a:srgbClr val="3A3838"/>
                </a:solidFill>
                <a:latin typeface="Verdana"/>
                <a:ea typeface="Verdana"/>
                <a:cs typeface="Verdana"/>
                <a:sym typeface="Verdana"/>
              </a:rPr>
              <a:t>Example Timeline</a:t>
            </a:r>
            <a:endParaRPr sz="3200" b="0" i="0" u="none" strike="noStrike" cap="none">
              <a:solidFill>
                <a:srgbClr val="3A3838"/>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C0C4CDBD4D934EA8BAAFA2BD427B2F" ma:contentTypeVersion="19" ma:contentTypeDescription="Create a new document." ma:contentTypeScope="" ma:versionID="5315c4344338331ca4a543ba5187f4a4">
  <xsd:schema xmlns:xsd="http://www.w3.org/2001/XMLSchema" xmlns:xs="http://www.w3.org/2001/XMLSchema" xmlns:p="http://schemas.microsoft.com/office/2006/metadata/properties" xmlns:ns2="a839353f-a923-4c81-ac81-2ad5ddae9fed" xmlns:ns3="65f4b575-b71f-4234-8394-033f4158dac5" targetNamespace="http://schemas.microsoft.com/office/2006/metadata/properties" ma:root="true" ma:fieldsID="d517538832395e24e001c08f8702b205" ns2:_="" ns3:_="">
    <xsd:import namespace="a839353f-a923-4c81-ac81-2ad5ddae9fed"/>
    <xsd:import namespace="65f4b575-b71f-4234-8394-033f4158da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KathyMarco"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9353f-a923-4c81-ac81-2ad5ddae9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3f8d45-5cc0-4852-8910-d5ccb5171460" ma:termSetId="09814cd3-568e-fe90-9814-8d621ff8fb84" ma:anchorId="fba54fb3-c3e1-fe81-a776-ca4b69148c4d" ma:open="true" ma:isKeyword="false">
      <xsd:complexType>
        <xsd:sequence>
          <xsd:element ref="pc:Terms" minOccurs="0" maxOccurs="1"/>
        </xsd:sequence>
      </xsd:complexType>
    </xsd:element>
    <xsd:element name="KathyMarco" ma:index="24" nillable="true" ma:displayName="Kathy Marco" ma:format="DateOnly" ma:internalName="KathyMarco">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f4b575-b71f-4234-8394-033f4158da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783a5d-d621-4be6-bc50-10bfd8202f4c}" ma:internalName="TaxCatchAll" ma:showField="CatchAllData" ma:web="65f4b575-b71f-4234-8394-033f4158da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hyMarco xmlns="a839353f-a923-4c81-ac81-2ad5ddae9fed" xsi:nil="true"/>
    <TaxCatchAll xmlns="65f4b575-b71f-4234-8394-033f4158dac5" xsi:nil="true"/>
    <lcf76f155ced4ddcb4097134ff3c332f xmlns="a839353f-a923-4c81-ac81-2ad5ddae9f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D7869A-8FE6-4F8A-B9D5-87C8638DF382}"/>
</file>

<file path=customXml/itemProps2.xml><?xml version="1.0" encoding="utf-8"?>
<ds:datastoreItem xmlns:ds="http://schemas.openxmlformats.org/officeDocument/2006/customXml" ds:itemID="{83DC4B28-BA84-4EC3-9A44-961F1F780D22}"/>
</file>

<file path=customXml/itemProps3.xml><?xml version="1.0" encoding="utf-8"?>
<ds:datastoreItem xmlns:ds="http://schemas.openxmlformats.org/officeDocument/2006/customXml" ds:itemID="{D7314226-B8AC-435B-9D99-090F7D2229D4}"/>
</file>

<file path=docProps/app.xml><?xml version="1.0" encoding="utf-8"?>
<Properties xmlns="http://schemas.openxmlformats.org/officeDocument/2006/extended-properties" xmlns:vt="http://schemas.openxmlformats.org/officeDocument/2006/docPropsVTypes">
  <TotalTime>0</TotalTime>
  <Words>1115</Words>
  <Application>Microsoft Macintosh PowerPoint</Application>
  <PresentationFormat>Widescreen</PresentationFormat>
  <Paragraphs>195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Verdana</vt:lpstr>
      <vt:lpstr>Nunito Sans</vt:lpstr>
      <vt:lpstr>Arial</vt:lpstr>
      <vt:lpstr>Cardo</vt:lpstr>
      <vt:lpstr>Calibri</vt:lpstr>
      <vt:lpstr>Office Theme</vt:lpstr>
      <vt:lpstr>PowerPoint Presentation</vt:lpstr>
      <vt:lpstr>PowerPoint Presentation</vt:lpstr>
      <vt:lpstr>Pre-covid failures of the regional food system</vt:lpstr>
      <vt:lpstr>Regional food access in the HV:  COVID crisis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Josh Stephani</cp:lastModifiedBy>
  <cp:revision>1</cp:revision>
  <dcterms:modified xsi:type="dcterms:W3CDTF">2024-05-29T20:09:19Z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0x01010066C0C4CDBD4D934EA8BAAFA2BD427B2F</vt:lpwstr>
  </property>
</Properties>
</file>