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entation.xml" ContentType="application/vnd.openxmlformats-officedocument.presentationml.presentation.main+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E70"/>
    <a:srgbClr val="F643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4675"/>
  </p:normalViewPr>
  <p:slideViewPr>
    <p:cSldViewPr snapToGrid="0">
      <p:cViewPr varScale="1">
        <p:scale>
          <a:sx n="93" d="100"/>
          <a:sy n="93"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E43E1E-E7C4-6540-AFEF-D7805DDBAB9E}" type="datetimeFigureOut">
              <a:rPr lang="en-US" smtClean="0"/>
              <a:t>5/24/24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6A569-A057-C446-87AD-40E3B52E0EC4}" type="slidenum">
              <a:rPr lang="en-US" smtClean="0"/>
              <a:t>‹#›</a:t>
            </a:fld>
            <a:endParaRPr lang="en-US"/>
          </a:p>
        </p:txBody>
      </p:sp>
    </p:spTree>
    <p:extLst>
      <p:ext uri="{BB962C8B-B14F-4D97-AF65-F5344CB8AC3E}">
        <p14:creationId xmlns:p14="http://schemas.microsoft.com/office/powerpoint/2010/main" val="3363103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that works on ILOs now because the state understands the CBO challenge of network adequacy</a:t>
            </a:r>
          </a:p>
        </p:txBody>
      </p:sp>
      <p:sp>
        <p:nvSpPr>
          <p:cNvPr id="4" name="Slide Number Placeholder 3"/>
          <p:cNvSpPr>
            <a:spLocks noGrp="1"/>
          </p:cNvSpPr>
          <p:nvPr>
            <p:ph type="sldNum" sz="quarter" idx="5"/>
          </p:nvPr>
        </p:nvSpPr>
        <p:spPr/>
        <p:txBody>
          <a:bodyPr/>
          <a:lstStyle/>
          <a:p>
            <a:fld id="{30C6A569-A057-C446-87AD-40E3B52E0EC4}" type="slidenum">
              <a:rPr lang="en-US" smtClean="0"/>
              <a:t>2</a:t>
            </a:fld>
            <a:endParaRPr lang="en-US"/>
          </a:p>
        </p:txBody>
      </p:sp>
    </p:spTree>
    <p:extLst>
      <p:ext uri="{BB962C8B-B14F-4D97-AF65-F5344CB8AC3E}">
        <p14:creationId xmlns:p14="http://schemas.microsoft.com/office/powerpoint/2010/main" val="186943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Challenges with </a:t>
            </a:r>
            <a:r>
              <a:rPr lang="en-US" b="1" dirty="0"/>
              <a:t>scalability</a:t>
            </a:r>
            <a:r>
              <a:rPr lang="en-US" dirty="0"/>
              <a:t>, not being able to deliver food in a short amount of time (being able to support complex conditions) have more choice</a:t>
            </a:r>
          </a:p>
        </p:txBody>
      </p:sp>
      <p:sp>
        <p:nvSpPr>
          <p:cNvPr id="4" name="Slide Number Placeholder 3"/>
          <p:cNvSpPr>
            <a:spLocks noGrp="1"/>
          </p:cNvSpPr>
          <p:nvPr>
            <p:ph type="sldNum" sz="quarter" idx="5"/>
          </p:nvPr>
        </p:nvSpPr>
        <p:spPr/>
        <p:txBody>
          <a:bodyPr/>
          <a:lstStyle/>
          <a:p>
            <a:fld id="{68280347-9AF7-4EA8-943D-DC17393F919E}" type="slidenum">
              <a:t>4</a:t>
            </a:fld>
            <a:endParaRPr lang="en-US"/>
          </a:p>
        </p:txBody>
      </p:sp>
    </p:spTree>
    <p:extLst>
      <p:ext uri="{BB962C8B-B14F-4D97-AF65-F5344CB8AC3E}">
        <p14:creationId xmlns:p14="http://schemas.microsoft.com/office/powerpoint/2010/main" val="907434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Challenges with </a:t>
            </a:r>
            <a:r>
              <a:rPr lang="en-US" b="1"/>
              <a:t>scalability</a:t>
            </a:r>
            <a:r>
              <a:rPr lang="en-US"/>
              <a:t>, not being able to deliver food in a short amount of time (being able to support complex conditions) have more choice</a:t>
            </a:r>
          </a:p>
        </p:txBody>
      </p:sp>
      <p:sp>
        <p:nvSpPr>
          <p:cNvPr id="4" name="Slide Number Placeholder 3"/>
          <p:cNvSpPr>
            <a:spLocks noGrp="1"/>
          </p:cNvSpPr>
          <p:nvPr>
            <p:ph type="sldNum" sz="quarter" idx="5"/>
          </p:nvPr>
        </p:nvSpPr>
        <p:spPr/>
        <p:txBody>
          <a:bodyPr/>
          <a:lstStyle/>
          <a:p>
            <a:fld id="{68280347-9AF7-4EA8-943D-DC17393F919E}" type="slidenum">
              <a:t>5</a:t>
            </a:fld>
            <a:endParaRPr lang="en-US"/>
          </a:p>
        </p:txBody>
      </p:sp>
    </p:spTree>
    <p:extLst>
      <p:ext uri="{BB962C8B-B14F-4D97-AF65-F5344CB8AC3E}">
        <p14:creationId xmlns:p14="http://schemas.microsoft.com/office/powerpoint/2010/main" val="2910836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AF9D5-576A-ECA5-B629-7332B8CD0C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4DB81-A939-548D-DC45-D62D1DC4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F6EED0-7B71-4CA8-C5A0-B616C415308E}"/>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5" name="Footer Placeholder 4">
            <a:extLst>
              <a:ext uri="{FF2B5EF4-FFF2-40B4-BE49-F238E27FC236}">
                <a16:creationId xmlns:a16="http://schemas.microsoft.com/office/drawing/2014/main" id="{D3CC639E-C937-0C55-905D-6A58AFA38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5100DC-74F0-56EA-1D34-EB3ED4A0A716}"/>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350588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1BB9-6A05-907A-88B2-83FF97EAD8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A944B5-B880-B38A-0A35-1B97C46D20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02506-CE7C-C431-AACB-DCF89C082E91}"/>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5" name="Footer Placeholder 4">
            <a:extLst>
              <a:ext uri="{FF2B5EF4-FFF2-40B4-BE49-F238E27FC236}">
                <a16:creationId xmlns:a16="http://schemas.microsoft.com/office/drawing/2014/main" id="{A6FC7EED-AC4A-0D2F-2218-7EB31C0ED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127CB6-A661-CCEF-9527-DC723F765234}"/>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3480878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3A545-3CD4-0D0F-17A8-CDE1C63F63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45FA38-279A-BC92-C17F-79D784E67E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1196B-BE26-4805-1D45-037B3E916AF6}"/>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5" name="Footer Placeholder 4">
            <a:extLst>
              <a:ext uri="{FF2B5EF4-FFF2-40B4-BE49-F238E27FC236}">
                <a16:creationId xmlns:a16="http://schemas.microsoft.com/office/drawing/2014/main" id="{0531B03F-0809-E513-5D71-1B25433C3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C4A5F3-7FA1-6772-464A-2730BD30A75E}"/>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263022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3454-EE9B-7235-335C-D085C863AB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100B2-57C6-ED2A-5E6D-D258EBB0B4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E0878C-BA17-2468-DB33-13EF09665E30}"/>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5" name="Footer Placeholder 4">
            <a:extLst>
              <a:ext uri="{FF2B5EF4-FFF2-40B4-BE49-F238E27FC236}">
                <a16:creationId xmlns:a16="http://schemas.microsoft.com/office/drawing/2014/main" id="{7AD92BD5-1DE0-43B1-CA96-74E0080A0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0156A3-4A87-7721-EFE8-15D2993409FE}"/>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2423555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08948-76CD-6D7B-D148-AB6D8EF41C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19FF0C-34C1-8F66-235F-D7EABB57F7C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EB5E9B-7099-932C-4D0D-3E2906595A46}"/>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5" name="Footer Placeholder 4">
            <a:extLst>
              <a:ext uri="{FF2B5EF4-FFF2-40B4-BE49-F238E27FC236}">
                <a16:creationId xmlns:a16="http://schemas.microsoft.com/office/drawing/2014/main" id="{452E2375-42CA-36A0-F6CD-04CEADCFA0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2D3A4-E207-89F4-099D-56ECFD35BFF5}"/>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291648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17C0F-46B5-9066-7474-ABA05670F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9F3D5B-8BF0-5808-7EF3-CF2D682AC2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C987FA-B341-873C-6A5E-8356FA6689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AB2BEC-90AB-2707-7393-E195C59C5774}"/>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6" name="Footer Placeholder 5">
            <a:extLst>
              <a:ext uri="{FF2B5EF4-FFF2-40B4-BE49-F238E27FC236}">
                <a16:creationId xmlns:a16="http://schemas.microsoft.com/office/drawing/2014/main" id="{82BAB2AD-408C-DBF4-415E-0F2C37D00C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1EFF2F-DD9E-6236-4AE4-D4BDC5530957}"/>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13345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C8B05-7161-3B5E-6B6A-41F967620D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B1EA2F-629D-E91F-0FDF-137F82322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84C9-51B7-192F-84C3-932C5EA934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24CA3E-20A6-FE26-B258-8DDFD2AD7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418386-C35F-0929-F2EE-ED7B668E06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EAA055-5667-EE24-8A49-9F3CACE939E0}"/>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8" name="Footer Placeholder 7">
            <a:extLst>
              <a:ext uri="{FF2B5EF4-FFF2-40B4-BE49-F238E27FC236}">
                <a16:creationId xmlns:a16="http://schemas.microsoft.com/office/drawing/2014/main" id="{D39037E0-3F0C-5A5A-5F7F-7B06D91295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0AA676-EE8A-3497-DD09-9C1D0F731B0C}"/>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10172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060D-C9C8-B613-0417-AD7FB97249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2D6A18-72F5-AE7F-39CB-6B092B7ED3AE}"/>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4" name="Footer Placeholder 3">
            <a:extLst>
              <a:ext uri="{FF2B5EF4-FFF2-40B4-BE49-F238E27FC236}">
                <a16:creationId xmlns:a16="http://schemas.microsoft.com/office/drawing/2014/main" id="{AE0D7348-FF28-3283-01AE-BBF547C202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2910E2-B6E7-E51B-F806-C10990E5D504}"/>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283869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57F4F8-1C61-70F6-4827-7814CA02C882}"/>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3" name="Footer Placeholder 2">
            <a:extLst>
              <a:ext uri="{FF2B5EF4-FFF2-40B4-BE49-F238E27FC236}">
                <a16:creationId xmlns:a16="http://schemas.microsoft.com/office/drawing/2014/main" id="{79BA4D12-E853-695E-7F61-558712CCAC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F3823-E03B-7F5A-3CFA-F7EC013C5D19}"/>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361367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93B7-2968-F7C3-1DE3-795D70ED8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7FBD02-FC91-2AD4-181A-38348B40B4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60B20A-3E25-87E6-E619-D5480BFDA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C06D46-EB46-801F-D3E3-DAE73BF18C0D}"/>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6" name="Footer Placeholder 5">
            <a:extLst>
              <a:ext uri="{FF2B5EF4-FFF2-40B4-BE49-F238E27FC236}">
                <a16:creationId xmlns:a16="http://schemas.microsoft.com/office/drawing/2014/main" id="{C1117966-B1F6-2508-5D6F-B90CF8287B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507DCE-5A8F-1BA6-159A-DAF8913071B3}"/>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2817968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37363-0399-6C96-09E8-DD2D150FED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430D77-BE08-A3F1-A1B9-049C76C0D5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C9E2BD-B070-2617-E2C1-108F0347AE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322665-E0F1-602B-CAC7-BDF48E4B74DA}"/>
              </a:ext>
            </a:extLst>
          </p:cNvPr>
          <p:cNvSpPr>
            <a:spLocks noGrp="1"/>
          </p:cNvSpPr>
          <p:nvPr>
            <p:ph type="dt" sz="half" idx="10"/>
          </p:nvPr>
        </p:nvSpPr>
        <p:spPr/>
        <p:txBody>
          <a:bodyPr/>
          <a:lstStyle/>
          <a:p>
            <a:fld id="{33A75E58-24AC-6D43-8C4C-3CA46671306B}" type="datetimeFigureOut">
              <a:rPr lang="en-US" smtClean="0"/>
              <a:t>5/24/24</a:t>
            </a:fld>
            <a:endParaRPr lang="en-US"/>
          </a:p>
        </p:txBody>
      </p:sp>
      <p:sp>
        <p:nvSpPr>
          <p:cNvPr id="6" name="Footer Placeholder 5">
            <a:extLst>
              <a:ext uri="{FF2B5EF4-FFF2-40B4-BE49-F238E27FC236}">
                <a16:creationId xmlns:a16="http://schemas.microsoft.com/office/drawing/2014/main" id="{24BA473C-FCB0-14AF-0C61-A0EA1FFC53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789449-88C8-D71C-D3C8-F5439B376F35}"/>
              </a:ext>
            </a:extLst>
          </p:cNvPr>
          <p:cNvSpPr>
            <a:spLocks noGrp="1"/>
          </p:cNvSpPr>
          <p:nvPr>
            <p:ph type="sldNum" sz="quarter" idx="12"/>
          </p:nvPr>
        </p:nvSpPr>
        <p:spPr/>
        <p:txBody>
          <a:bodyPr/>
          <a:lstStyle/>
          <a:p>
            <a:fld id="{B0CF79EF-B36C-F044-B47E-A85DF1D7A3F7}" type="slidenum">
              <a:rPr lang="en-US" smtClean="0"/>
              <a:t>‹#›</a:t>
            </a:fld>
            <a:endParaRPr lang="en-US"/>
          </a:p>
        </p:txBody>
      </p:sp>
    </p:spTree>
    <p:extLst>
      <p:ext uri="{BB962C8B-B14F-4D97-AF65-F5344CB8AC3E}">
        <p14:creationId xmlns:p14="http://schemas.microsoft.com/office/powerpoint/2010/main" val="378846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211385-C2E2-A9B9-655F-F9A97E402F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ACE147-DD47-A0C7-13C0-C943FD8806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8FFFAA-C02C-EC7A-B09E-E1D46DC57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A75E58-24AC-6D43-8C4C-3CA46671306B}" type="datetimeFigureOut">
              <a:rPr lang="en-US" smtClean="0"/>
              <a:t>5/24/24</a:t>
            </a:fld>
            <a:endParaRPr lang="en-US"/>
          </a:p>
        </p:txBody>
      </p:sp>
      <p:sp>
        <p:nvSpPr>
          <p:cNvPr id="5" name="Footer Placeholder 4">
            <a:extLst>
              <a:ext uri="{FF2B5EF4-FFF2-40B4-BE49-F238E27FC236}">
                <a16:creationId xmlns:a16="http://schemas.microsoft.com/office/drawing/2014/main" id="{345E624B-C6B2-4494-7260-0722BE1A3A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08F4D73-5E93-CB75-263A-796BBDF82C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0CF79EF-B36C-F044-B47E-A85DF1D7A3F7}" type="slidenum">
              <a:rPr lang="en-US" smtClean="0"/>
              <a:t>‹#›</a:t>
            </a:fld>
            <a:endParaRPr lang="en-US"/>
          </a:p>
        </p:txBody>
      </p:sp>
    </p:spTree>
    <p:extLst>
      <p:ext uri="{BB962C8B-B14F-4D97-AF65-F5344CB8AC3E}">
        <p14:creationId xmlns:p14="http://schemas.microsoft.com/office/powerpoint/2010/main" val="3870347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3" Type="http://schemas.openxmlformats.org/officeDocument/2006/relationships/image" Target="../media/image3.png"/><Relationship Id="rId7" Type="http://schemas.openxmlformats.org/officeDocument/2006/relationships/image" Target="../media/image9.svg"/><Relationship Id="rId12"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omputer&#10;&#10;Description automatically generated">
            <a:extLst>
              <a:ext uri="{FF2B5EF4-FFF2-40B4-BE49-F238E27FC236}">
                <a16:creationId xmlns:a16="http://schemas.microsoft.com/office/drawing/2014/main" id="{2DF2019A-CF81-A8E4-5172-4FE08AC3DEAD}"/>
              </a:ext>
            </a:extLst>
          </p:cNvPr>
          <p:cNvPicPr>
            <a:picLocks noChangeAspect="1"/>
          </p:cNvPicPr>
          <p:nvPr/>
        </p:nvPicPr>
        <p:blipFill>
          <a:blip r:embed="rId2">
            <a:alphaModFix/>
          </a:blip>
          <a:stretch>
            <a:fillRect/>
          </a:stretch>
        </p:blipFill>
        <p:spPr>
          <a:xfrm>
            <a:off x="3335221" y="551927"/>
            <a:ext cx="5448212" cy="5448212"/>
          </a:xfrm>
          <a:prstGeom prst="rect">
            <a:avLst/>
          </a:prstGeom>
        </p:spPr>
      </p:pic>
      <p:pic>
        <p:nvPicPr>
          <p:cNvPr id="2" name="Picture 1" descr="A green square with white dots&#10;&#10;Description automatically generated">
            <a:extLst>
              <a:ext uri="{FF2B5EF4-FFF2-40B4-BE49-F238E27FC236}">
                <a16:creationId xmlns:a16="http://schemas.microsoft.com/office/drawing/2014/main" id="{A53D07DC-F817-8116-4661-642416976437}"/>
              </a:ext>
            </a:extLst>
          </p:cNvPr>
          <p:cNvPicPr>
            <a:picLocks noChangeAspect="1"/>
          </p:cNvPicPr>
          <p:nvPr/>
        </p:nvPicPr>
        <p:blipFill>
          <a:blip r:embed="rId3"/>
          <a:stretch>
            <a:fillRect/>
          </a:stretch>
        </p:blipFill>
        <p:spPr>
          <a:xfrm>
            <a:off x="0" y="6132388"/>
            <a:ext cx="12192000" cy="1337733"/>
          </a:xfrm>
          <a:prstGeom prst="rect">
            <a:avLst/>
          </a:prstGeom>
        </p:spPr>
      </p:pic>
      <p:sp>
        <p:nvSpPr>
          <p:cNvPr id="6" name="Rectangle 5">
            <a:extLst>
              <a:ext uri="{FF2B5EF4-FFF2-40B4-BE49-F238E27FC236}">
                <a16:creationId xmlns:a16="http://schemas.microsoft.com/office/drawing/2014/main" id="{123114FC-FC74-07E4-9FA2-60B4D4E75EEB}"/>
              </a:ext>
            </a:extLst>
          </p:cNvPr>
          <p:cNvSpPr/>
          <p:nvPr/>
        </p:nvSpPr>
        <p:spPr>
          <a:xfrm>
            <a:off x="437744" y="462063"/>
            <a:ext cx="11203022" cy="40532"/>
          </a:xfrm>
          <a:prstGeom prst="rect">
            <a:avLst/>
          </a:prstGeom>
          <a:solidFill>
            <a:srgbClr val="F64330"/>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Rounded Corners 21">
            <a:extLst>
              <a:ext uri="{FF2B5EF4-FFF2-40B4-BE49-F238E27FC236}">
                <a16:creationId xmlns:a16="http://schemas.microsoft.com/office/drawing/2014/main" id="{F5C3251B-B759-0780-E112-7FBD071D2DCF}"/>
              </a:ext>
            </a:extLst>
          </p:cNvPr>
          <p:cNvSpPr/>
          <p:nvPr/>
        </p:nvSpPr>
        <p:spPr>
          <a:xfrm>
            <a:off x="8211670" y="2617692"/>
            <a:ext cx="3729317" cy="1864659"/>
          </a:xfrm>
          <a:prstGeom prst="roundRect">
            <a:avLst/>
          </a:prstGeom>
          <a:solidFill>
            <a:srgbClr val="FF7E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B52C3C54-3260-C693-421D-5994A21C9044}"/>
              </a:ext>
            </a:extLst>
          </p:cNvPr>
          <p:cNvSpPr/>
          <p:nvPr/>
        </p:nvSpPr>
        <p:spPr>
          <a:xfrm>
            <a:off x="4186517" y="2617693"/>
            <a:ext cx="3729317" cy="1864659"/>
          </a:xfrm>
          <a:prstGeom prst="roundRect">
            <a:avLst/>
          </a:prstGeom>
          <a:solidFill>
            <a:srgbClr val="FF7E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A9A291D-A8D5-952D-010A-A65E299DD9A2}"/>
              </a:ext>
            </a:extLst>
          </p:cNvPr>
          <p:cNvSpPr/>
          <p:nvPr/>
        </p:nvSpPr>
        <p:spPr>
          <a:xfrm>
            <a:off x="161365" y="2617693"/>
            <a:ext cx="3729317" cy="1864659"/>
          </a:xfrm>
          <a:prstGeom prst="roundRect">
            <a:avLst/>
          </a:prstGeom>
          <a:solidFill>
            <a:srgbClr val="FF7E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0ADAC65C-9E73-B722-0905-C93A0AF9A772}"/>
              </a:ext>
            </a:extLst>
          </p:cNvPr>
          <p:cNvPicPr>
            <a:picLocks noChangeAspect="1"/>
          </p:cNvPicPr>
          <p:nvPr/>
        </p:nvPicPr>
        <p:blipFill>
          <a:blip r:embed="rId3"/>
          <a:stretch>
            <a:fillRect/>
          </a:stretch>
        </p:blipFill>
        <p:spPr>
          <a:xfrm>
            <a:off x="0" y="-76110"/>
            <a:ext cx="12192000" cy="1206050"/>
          </a:xfrm>
          <a:prstGeom prst="rect">
            <a:avLst/>
          </a:prstGeom>
        </p:spPr>
      </p:pic>
      <p:pic>
        <p:nvPicPr>
          <p:cNvPr id="5" name="Picture 4">
            <a:extLst>
              <a:ext uri="{FF2B5EF4-FFF2-40B4-BE49-F238E27FC236}">
                <a16:creationId xmlns:a16="http://schemas.microsoft.com/office/drawing/2014/main" id="{FF25F9BA-E6F7-702E-C631-6E6D3D65BC71}"/>
              </a:ext>
            </a:extLst>
          </p:cNvPr>
          <p:cNvPicPr>
            <a:picLocks noChangeAspect="1"/>
          </p:cNvPicPr>
          <p:nvPr/>
        </p:nvPicPr>
        <p:blipFill>
          <a:blip r:embed="rId4"/>
          <a:stretch>
            <a:fillRect/>
          </a:stretch>
        </p:blipFill>
        <p:spPr>
          <a:xfrm>
            <a:off x="296765" y="2972217"/>
            <a:ext cx="3456705" cy="1151798"/>
          </a:xfrm>
          <a:prstGeom prst="rect">
            <a:avLst/>
          </a:prstGeom>
        </p:spPr>
      </p:pic>
      <p:sp>
        <p:nvSpPr>
          <p:cNvPr id="2" name="Title 1">
            <a:extLst>
              <a:ext uri="{FF2B5EF4-FFF2-40B4-BE49-F238E27FC236}">
                <a16:creationId xmlns:a16="http://schemas.microsoft.com/office/drawing/2014/main" id="{53DA8FAD-69B4-901A-1620-B509D6D72214}"/>
              </a:ext>
            </a:extLst>
          </p:cNvPr>
          <p:cNvSpPr>
            <a:spLocks noGrp="1"/>
          </p:cNvSpPr>
          <p:nvPr>
            <p:ph type="title"/>
          </p:nvPr>
        </p:nvSpPr>
        <p:spPr>
          <a:xfrm>
            <a:off x="3377627" y="-51675"/>
            <a:ext cx="5470802" cy="1144973"/>
          </a:xfrm>
        </p:spPr>
        <p:txBody>
          <a:bodyPr/>
          <a:lstStyle/>
          <a:p>
            <a:pPr algn="ctr"/>
            <a:r>
              <a:rPr lang="en-US" sz="3400" dirty="0">
                <a:solidFill>
                  <a:schemeClr val="bg1"/>
                </a:solidFill>
                <a:latin typeface="Calibri"/>
                <a:ea typeface="Calibri"/>
                <a:cs typeface="Calibri"/>
              </a:rPr>
              <a:t>OUR PARTNERS PROVIDE:</a:t>
            </a:r>
          </a:p>
        </p:txBody>
      </p:sp>
      <p:sp>
        <p:nvSpPr>
          <p:cNvPr id="13" name="TextBox 12">
            <a:extLst>
              <a:ext uri="{FF2B5EF4-FFF2-40B4-BE49-F238E27FC236}">
                <a16:creationId xmlns:a16="http://schemas.microsoft.com/office/drawing/2014/main" id="{55188A71-4614-277E-742A-9B45E5657DD2}"/>
              </a:ext>
            </a:extLst>
          </p:cNvPr>
          <p:cNvSpPr txBox="1"/>
          <p:nvPr/>
        </p:nvSpPr>
        <p:spPr>
          <a:xfrm>
            <a:off x="472172" y="3191851"/>
            <a:ext cx="311227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alibri"/>
                <a:ea typeface="Calibri"/>
                <a:cs typeface="Calibri"/>
              </a:rPr>
              <a:t>MEDICALLY-TAILORED AND </a:t>
            </a:r>
            <a:endParaRPr lang="en-US" sz="2000"/>
          </a:p>
          <a:p>
            <a:pPr algn="ctr"/>
            <a:r>
              <a:rPr lang="en-US" sz="2000" dirty="0">
                <a:latin typeface="Calibri"/>
                <a:ea typeface="Calibri"/>
                <a:cs typeface="Calibri"/>
              </a:rPr>
              <a:t>HOME-DELIVERED MEALS</a:t>
            </a:r>
            <a:endParaRPr lang="en-US" sz="2000"/>
          </a:p>
        </p:txBody>
      </p:sp>
      <p:sp>
        <p:nvSpPr>
          <p:cNvPr id="4" name="Rectangle 3">
            <a:extLst>
              <a:ext uri="{FF2B5EF4-FFF2-40B4-BE49-F238E27FC236}">
                <a16:creationId xmlns:a16="http://schemas.microsoft.com/office/drawing/2014/main" id="{94740677-A31D-E2E0-2651-3F1AC4B4AC07}"/>
              </a:ext>
            </a:extLst>
          </p:cNvPr>
          <p:cNvSpPr/>
          <p:nvPr/>
        </p:nvSpPr>
        <p:spPr>
          <a:xfrm>
            <a:off x="510701" y="6347297"/>
            <a:ext cx="11203022" cy="40532"/>
          </a:xfrm>
          <a:prstGeom prst="rect">
            <a:avLst/>
          </a:prstGeom>
          <a:solidFill>
            <a:srgbClr val="F64330"/>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531017C-2A63-D0F0-31A7-E0EE86CE3124}"/>
              </a:ext>
            </a:extLst>
          </p:cNvPr>
          <p:cNvPicPr>
            <a:picLocks noChangeAspect="1"/>
          </p:cNvPicPr>
          <p:nvPr/>
        </p:nvPicPr>
        <p:blipFill>
          <a:blip r:embed="rId4"/>
          <a:stretch>
            <a:fillRect/>
          </a:stretch>
        </p:blipFill>
        <p:spPr>
          <a:xfrm>
            <a:off x="4321918" y="2972217"/>
            <a:ext cx="3456705" cy="1151798"/>
          </a:xfrm>
          <a:prstGeom prst="rect">
            <a:avLst/>
          </a:prstGeom>
        </p:spPr>
      </p:pic>
      <p:pic>
        <p:nvPicPr>
          <p:cNvPr id="6" name="Picture 5">
            <a:extLst>
              <a:ext uri="{FF2B5EF4-FFF2-40B4-BE49-F238E27FC236}">
                <a16:creationId xmlns:a16="http://schemas.microsoft.com/office/drawing/2014/main" id="{763E2D2A-78E0-3CF8-74D2-51EA787BC49D}"/>
              </a:ext>
            </a:extLst>
          </p:cNvPr>
          <p:cNvPicPr>
            <a:picLocks noChangeAspect="1"/>
          </p:cNvPicPr>
          <p:nvPr/>
        </p:nvPicPr>
        <p:blipFill>
          <a:blip r:embed="rId4"/>
          <a:stretch>
            <a:fillRect/>
          </a:stretch>
        </p:blipFill>
        <p:spPr>
          <a:xfrm>
            <a:off x="8347070" y="2972217"/>
            <a:ext cx="3456705" cy="1151798"/>
          </a:xfrm>
          <a:prstGeom prst="rect">
            <a:avLst/>
          </a:prstGeom>
        </p:spPr>
      </p:pic>
      <p:sp>
        <p:nvSpPr>
          <p:cNvPr id="7" name="TextBox 6">
            <a:extLst>
              <a:ext uri="{FF2B5EF4-FFF2-40B4-BE49-F238E27FC236}">
                <a16:creationId xmlns:a16="http://schemas.microsoft.com/office/drawing/2014/main" id="{44AA46C7-DFCE-3D72-FBA3-40BE365E6789}"/>
              </a:ext>
            </a:extLst>
          </p:cNvPr>
          <p:cNvSpPr txBox="1"/>
          <p:nvPr/>
        </p:nvSpPr>
        <p:spPr>
          <a:xfrm>
            <a:off x="4784195" y="3191853"/>
            <a:ext cx="266404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alibri"/>
                <a:ea typeface="Calibri"/>
                <a:cs typeface="Calibri"/>
              </a:rPr>
              <a:t>DIGITAL HEALTH NUTRITION SOLUTIONS</a:t>
            </a:r>
          </a:p>
        </p:txBody>
      </p:sp>
      <p:sp>
        <p:nvSpPr>
          <p:cNvPr id="8" name="TextBox 7">
            <a:extLst>
              <a:ext uri="{FF2B5EF4-FFF2-40B4-BE49-F238E27FC236}">
                <a16:creationId xmlns:a16="http://schemas.microsoft.com/office/drawing/2014/main" id="{F80833DF-1121-4170-A813-7A364C0A9ACB}"/>
              </a:ext>
            </a:extLst>
          </p:cNvPr>
          <p:cNvSpPr txBox="1"/>
          <p:nvPr/>
        </p:nvSpPr>
        <p:spPr>
          <a:xfrm>
            <a:off x="8746594" y="3191853"/>
            <a:ext cx="266404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alibri"/>
                <a:ea typeface="Calibri"/>
                <a:cs typeface="Calibri"/>
              </a:rPr>
              <a:t>BEHAVIORAL HEALTH SUPPORT</a:t>
            </a:r>
            <a:endParaRPr lang="en-US" sz="2000" dirty="0"/>
          </a:p>
        </p:txBody>
      </p:sp>
    </p:spTree>
    <p:extLst>
      <p:ext uri="{BB962C8B-B14F-4D97-AF65-F5344CB8AC3E}">
        <p14:creationId xmlns:p14="http://schemas.microsoft.com/office/powerpoint/2010/main" val="4068353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rectangular object with black border&#10;&#10;Description automatically generated">
            <a:extLst>
              <a:ext uri="{FF2B5EF4-FFF2-40B4-BE49-F238E27FC236}">
                <a16:creationId xmlns:a16="http://schemas.microsoft.com/office/drawing/2014/main" id="{C9F0E055-60EC-BBF0-CA9B-A3760529A178}"/>
              </a:ext>
            </a:extLst>
          </p:cNvPr>
          <p:cNvPicPr>
            <a:picLocks noChangeAspect="1"/>
          </p:cNvPicPr>
          <p:nvPr/>
        </p:nvPicPr>
        <p:blipFill>
          <a:blip r:embed="rId2"/>
          <a:stretch>
            <a:fillRect/>
          </a:stretch>
        </p:blipFill>
        <p:spPr>
          <a:xfrm>
            <a:off x="899808" y="4017739"/>
            <a:ext cx="10489661" cy="1943479"/>
          </a:xfrm>
          <a:prstGeom prst="rect">
            <a:avLst/>
          </a:prstGeom>
        </p:spPr>
      </p:pic>
      <p:sp>
        <p:nvSpPr>
          <p:cNvPr id="2" name="Title 1">
            <a:extLst>
              <a:ext uri="{FF2B5EF4-FFF2-40B4-BE49-F238E27FC236}">
                <a16:creationId xmlns:a16="http://schemas.microsoft.com/office/drawing/2014/main" id="{ACBCEF4C-DDEE-58D7-E102-D620E13B4700}"/>
              </a:ext>
            </a:extLst>
          </p:cNvPr>
          <p:cNvSpPr>
            <a:spLocks noGrp="1"/>
          </p:cNvSpPr>
          <p:nvPr>
            <p:ph type="title"/>
          </p:nvPr>
        </p:nvSpPr>
        <p:spPr>
          <a:xfrm>
            <a:off x="782536" y="3937238"/>
            <a:ext cx="10634472" cy="2157984"/>
          </a:xfrm>
        </p:spPr>
        <p:txBody>
          <a:bodyPr/>
          <a:lstStyle/>
          <a:p>
            <a:pPr algn="ctr"/>
            <a:r>
              <a:rPr lang="en-US" sz="2800" b="1" dirty="0"/>
              <a:t>Nutrition4Good</a:t>
            </a:r>
            <a:r>
              <a:rPr lang="en-US" sz="2800" dirty="0"/>
              <a:t> was created to take the best in the field and merge them together to be able to bring eligible members of 1115 programs what is needed when it's needed, 24/7</a:t>
            </a:r>
          </a:p>
        </p:txBody>
      </p:sp>
      <p:sp>
        <p:nvSpPr>
          <p:cNvPr id="4" name="Oval 3">
            <a:extLst>
              <a:ext uri="{FF2B5EF4-FFF2-40B4-BE49-F238E27FC236}">
                <a16:creationId xmlns:a16="http://schemas.microsoft.com/office/drawing/2014/main" id="{4FCE1D45-4740-882A-102C-208F969F9DC8}"/>
              </a:ext>
            </a:extLst>
          </p:cNvPr>
          <p:cNvSpPr/>
          <p:nvPr/>
        </p:nvSpPr>
        <p:spPr>
          <a:xfrm>
            <a:off x="907914" y="1475361"/>
            <a:ext cx="2285999" cy="2221147"/>
          </a:xfrm>
          <a:prstGeom prst="ellipse">
            <a:avLst/>
          </a:prstGeom>
          <a:solidFill>
            <a:schemeClr val="bg1"/>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rgbClr val="000000"/>
                </a:solidFill>
              </a:rPr>
              <a:t>Nutrition</a:t>
            </a:r>
          </a:p>
          <a:p>
            <a:pPr algn="ctr"/>
            <a:r>
              <a:rPr lang="en-US">
                <a:solidFill>
                  <a:srgbClr val="000000"/>
                </a:solidFill>
              </a:rPr>
              <a:t>Services with Registered Dietitians </a:t>
            </a:r>
          </a:p>
        </p:txBody>
      </p:sp>
      <p:sp>
        <p:nvSpPr>
          <p:cNvPr id="5" name="Oval 4">
            <a:extLst>
              <a:ext uri="{FF2B5EF4-FFF2-40B4-BE49-F238E27FC236}">
                <a16:creationId xmlns:a16="http://schemas.microsoft.com/office/drawing/2014/main" id="{D8EE2838-F53F-89B2-5946-1D99B0636DC9}"/>
              </a:ext>
            </a:extLst>
          </p:cNvPr>
          <p:cNvSpPr/>
          <p:nvPr/>
        </p:nvSpPr>
        <p:spPr>
          <a:xfrm>
            <a:off x="2918296" y="1475360"/>
            <a:ext cx="2285999" cy="2221147"/>
          </a:xfrm>
          <a:prstGeom prst="ellipse">
            <a:avLst/>
          </a:prstGeom>
          <a:solidFill>
            <a:schemeClr val="bg1"/>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rgbClr val="000000"/>
                </a:solidFill>
              </a:rPr>
              <a:t>Robust</a:t>
            </a:r>
            <a:endParaRPr lang="en-US"/>
          </a:p>
          <a:p>
            <a:pPr algn="ctr"/>
            <a:r>
              <a:rPr lang="en-US">
                <a:solidFill>
                  <a:srgbClr val="000000"/>
                </a:solidFill>
              </a:rPr>
              <a:t>Education</a:t>
            </a:r>
            <a:endParaRPr lang="en-US">
              <a:solidFill>
                <a:srgbClr val="FFFFFF"/>
              </a:solidFill>
            </a:endParaRPr>
          </a:p>
          <a:p>
            <a:pPr algn="ctr"/>
            <a:endParaRPr lang="en-US">
              <a:solidFill>
                <a:srgbClr val="FFFFFF"/>
              </a:solidFill>
            </a:endParaRPr>
          </a:p>
          <a:p>
            <a:pPr algn="ctr"/>
            <a:r>
              <a:rPr lang="en-US">
                <a:solidFill>
                  <a:srgbClr val="000000"/>
                </a:solidFill>
              </a:rPr>
              <a:t>&amp; </a:t>
            </a:r>
            <a:r>
              <a:rPr lang="en-US">
                <a:solidFill>
                  <a:srgbClr val="000000"/>
                </a:solidFill>
                <a:ea typeface="+mn-lt"/>
                <a:cs typeface="+mn-lt"/>
              </a:rPr>
              <a:t>Sustainable Behavior </a:t>
            </a:r>
            <a:endParaRPr lang="en-US">
              <a:solidFill>
                <a:srgbClr val="FFFFFF"/>
              </a:solidFill>
              <a:ea typeface="+mn-lt"/>
              <a:cs typeface="+mn-lt"/>
            </a:endParaRPr>
          </a:p>
          <a:p>
            <a:pPr algn="ctr"/>
            <a:r>
              <a:rPr lang="en-US">
                <a:solidFill>
                  <a:srgbClr val="000000"/>
                </a:solidFill>
                <a:ea typeface="+mn-lt"/>
                <a:cs typeface="+mn-lt"/>
              </a:rPr>
              <a:t>Change</a:t>
            </a:r>
            <a:endParaRPr lang="en-US">
              <a:ea typeface="+mn-lt"/>
              <a:cs typeface="+mn-lt"/>
            </a:endParaRPr>
          </a:p>
        </p:txBody>
      </p:sp>
      <p:sp>
        <p:nvSpPr>
          <p:cNvPr id="8" name="Oval 7">
            <a:extLst>
              <a:ext uri="{FF2B5EF4-FFF2-40B4-BE49-F238E27FC236}">
                <a16:creationId xmlns:a16="http://schemas.microsoft.com/office/drawing/2014/main" id="{49C079D5-489E-6B61-306B-80E87A61EEEA}"/>
              </a:ext>
            </a:extLst>
          </p:cNvPr>
          <p:cNvSpPr/>
          <p:nvPr/>
        </p:nvSpPr>
        <p:spPr>
          <a:xfrm>
            <a:off x="6930956" y="1475360"/>
            <a:ext cx="2285999" cy="2221147"/>
          </a:xfrm>
          <a:prstGeom prst="ellipse">
            <a:avLst/>
          </a:prstGeom>
          <a:solidFill>
            <a:schemeClr val="bg1"/>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000000"/>
              </a:solidFill>
              <a:ea typeface="+mn-lt"/>
              <a:cs typeface="+mn-lt"/>
            </a:endParaRPr>
          </a:p>
          <a:p>
            <a:pPr algn="ctr"/>
            <a:r>
              <a:rPr lang="en-US" dirty="0">
                <a:solidFill>
                  <a:srgbClr val="000000"/>
                </a:solidFill>
                <a:ea typeface="+mn-lt"/>
                <a:cs typeface="+mn-lt"/>
              </a:rPr>
              <a:t>Referrals &amp; </a:t>
            </a:r>
            <a:endParaRPr lang="en-US" dirty="0">
              <a:solidFill>
                <a:srgbClr val="FFFFFF"/>
              </a:solidFill>
              <a:ea typeface="+mn-lt"/>
              <a:cs typeface="+mn-lt"/>
            </a:endParaRPr>
          </a:p>
          <a:p>
            <a:pPr algn="ctr"/>
            <a:endParaRPr lang="en-US" dirty="0">
              <a:solidFill>
                <a:srgbClr val="000000"/>
              </a:solidFill>
              <a:ea typeface="+mn-lt"/>
              <a:cs typeface="+mn-lt"/>
            </a:endParaRPr>
          </a:p>
          <a:p>
            <a:pPr algn="ctr"/>
            <a:r>
              <a:rPr lang="en-US" dirty="0">
                <a:solidFill>
                  <a:srgbClr val="000000"/>
                </a:solidFill>
                <a:ea typeface="+mn-lt"/>
                <a:cs typeface="+mn-lt"/>
              </a:rPr>
              <a:t>Resource </a:t>
            </a:r>
            <a:endParaRPr lang="en-US" dirty="0"/>
          </a:p>
          <a:p>
            <a:pPr algn="ctr"/>
            <a:r>
              <a:rPr lang="en-US" dirty="0">
                <a:solidFill>
                  <a:srgbClr val="000000"/>
                </a:solidFill>
                <a:ea typeface="+mn-lt"/>
                <a:cs typeface="+mn-lt"/>
              </a:rPr>
              <a:t>Support</a:t>
            </a:r>
            <a:endParaRPr lang="en-US" dirty="0"/>
          </a:p>
          <a:p>
            <a:pPr algn="ctr"/>
            <a:endParaRPr lang="en-US" dirty="0">
              <a:solidFill>
                <a:srgbClr val="000000"/>
              </a:solidFill>
            </a:endParaRPr>
          </a:p>
        </p:txBody>
      </p:sp>
      <p:sp>
        <p:nvSpPr>
          <p:cNvPr id="6" name="Oval 5">
            <a:extLst>
              <a:ext uri="{FF2B5EF4-FFF2-40B4-BE49-F238E27FC236}">
                <a16:creationId xmlns:a16="http://schemas.microsoft.com/office/drawing/2014/main" id="{7F034E1C-21A1-F916-0D42-0E1A04FD5FC8}"/>
              </a:ext>
            </a:extLst>
          </p:cNvPr>
          <p:cNvSpPr/>
          <p:nvPr/>
        </p:nvSpPr>
        <p:spPr>
          <a:xfrm>
            <a:off x="4928679" y="1475361"/>
            <a:ext cx="2308247" cy="2221147"/>
          </a:xfrm>
          <a:prstGeom prst="ellipse">
            <a:avLst/>
          </a:prstGeom>
          <a:solidFill>
            <a:schemeClr val="bg1"/>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rgbClr val="000000"/>
                </a:solidFill>
                <a:ea typeface="+mn-lt"/>
                <a:cs typeface="+mn-lt"/>
              </a:rPr>
              <a:t>Medically </a:t>
            </a:r>
            <a:endParaRPr lang="en-US" dirty="0"/>
          </a:p>
          <a:p>
            <a:pPr algn="ctr"/>
            <a:r>
              <a:rPr lang="en-US" dirty="0">
                <a:solidFill>
                  <a:srgbClr val="000000"/>
                </a:solidFill>
                <a:ea typeface="+mn-lt"/>
                <a:cs typeface="+mn-lt"/>
              </a:rPr>
              <a:t>Tailored Food</a:t>
            </a:r>
            <a:endParaRPr lang="en-US" dirty="0"/>
          </a:p>
          <a:p>
            <a:pPr algn="ctr"/>
            <a:endParaRPr lang="en-US" dirty="0">
              <a:solidFill>
                <a:srgbClr val="000000"/>
              </a:solidFill>
              <a:ea typeface="+mn-lt"/>
              <a:cs typeface="+mn-lt"/>
            </a:endParaRPr>
          </a:p>
          <a:p>
            <a:pPr algn="ctr"/>
            <a:r>
              <a:rPr lang="en-US" dirty="0">
                <a:solidFill>
                  <a:srgbClr val="000000"/>
                </a:solidFill>
                <a:ea typeface="+mn-lt"/>
                <a:cs typeface="+mn-lt"/>
              </a:rPr>
              <a:t>Meals, </a:t>
            </a:r>
            <a:endParaRPr lang="en-US" dirty="0">
              <a:solidFill>
                <a:srgbClr val="FFFFFF"/>
              </a:solidFill>
              <a:ea typeface="+mn-lt"/>
              <a:cs typeface="+mn-lt"/>
            </a:endParaRPr>
          </a:p>
          <a:p>
            <a:pPr algn="ctr"/>
            <a:r>
              <a:rPr lang="en-US" dirty="0">
                <a:solidFill>
                  <a:srgbClr val="000000"/>
                </a:solidFill>
                <a:ea typeface="+mn-lt"/>
                <a:cs typeface="+mn-lt"/>
              </a:rPr>
              <a:t>produce &amp; pantry </a:t>
            </a:r>
            <a:endParaRPr lang="en-US" dirty="0"/>
          </a:p>
        </p:txBody>
      </p:sp>
      <p:sp>
        <p:nvSpPr>
          <p:cNvPr id="9" name="Oval 8">
            <a:extLst>
              <a:ext uri="{FF2B5EF4-FFF2-40B4-BE49-F238E27FC236}">
                <a16:creationId xmlns:a16="http://schemas.microsoft.com/office/drawing/2014/main" id="{58787744-3283-1E4F-0B4F-1FCCD99B27A6}"/>
              </a:ext>
            </a:extLst>
          </p:cNvPr>
          <p:cNvSpPr/>
          <p:nvPr/>
        </p:nvSpPr>
        <p:spPr>
          <a:xfrm>
            <a:off x="8933233" y="1475361"/>
            <a:ext cx="2285999" cy="2221147"/>
          </a:xfrm>
          <a:prstGeom prst="ellipse">
            <a:avLst/>
          </a:prstGeom>
          <a:solidFill>
            <a:schemeClr val="bg1"/>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rgbClr val="000000"/>
                </a:solidFill>
              </a:rPr>
              <a:t>Data Collection, Reporting &amp; Outcomes </a:t>
            </a:r>
            <a:endParaRPr lang="en-US"/>
          </a:p>
        </p:txBody>
      </p:sp>
      <p:pic>
        <p:nvPicPr>
          <p:cNvPr id="10" name="Picture 9" descr="A green square with a white border&#10;&#10;Description automatically generated">
            <a:extLst>
              <a:ext uri="{FF2B5EF4-FFF2-40B4-BE49-F238E27FC236}">
                <a16:creationId xmlns:a16="http://schemas.microsoft.com/office/drawing/2014/main" id="{A85AFAC9-9BD2-78BC-98FA-147920E88500}"/>
              </a:ext>
            </a:extLst>
          </p:cNvPr>
          <p:cNvPicPr>
            <a:picLocks noChangeAspect="1"/>
          </p:cNvPicPr>
          <p:nvPr/>
        </p:nvPicPr>
        <p:blipFill>
          <a:blip r:embed="rId3"/>
          <a:stretch>
            <a:fillRect/>
          </a:stretch>
        </p:blipFill>
        <p:spPr>
          <a:xfrm>
            <a:off x="0" y="-76110"/>
            <a:ext cx="12192000" cy="1206050"/>
          </a:xfrm>
          <a:prstGeom prst="rect">
            <a:avLst/>
          </a:prstGeom>
        </p:spPr>
      </p:pic>
      <p:sp>
        <p:nvSpPr>
          <p:cNvPr id="12" name="Title 1">
            <a:extLst>
              <a:ext uri="{FF2B5EF4-FFF2-40B4-BE49-F238E27FC236}">
                <a16:creationId xmlns:a16="http://schemas.microsoft.com/office/drawing/2014/main" id="{5D49E912-15BB-9308-322B-92805C8A9741}"/>
              </a:ext>
            </a:extLst>
          </p:cNvPr>
          <p:cNvSpPr txBox="1">
            <a:spLocks/>
          </p:cNvSpPr>
          <p:nvPr/>
        </p:nvSpPr>
        <p:spPr>
          <a:xfrm>
            <a:off x="758217" y="-76110"/>
            <a:ext cx="10634472" cy="120605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a:lstStyle>
          <a:p>
            <a:pPr algn="ctr"/>
            <a:r>
              <a:rPr lang="en-US" sz="3400" dirty="0">
                <a:solidFill>
                  <a:schemeClr val="bg1"/>
                </a:solidFill>
                <a:latin typeface="Calibri"/>
                <a:ea typeface="Calibri"/>
                <a:cs typeface="Calibri"/>
              </a:rPr>
              <a:t>T</a:t>
            </a:r>
            <a:r>
              <a:rPr lang="en-US" sz="3400" dirty="0">
                <a:solidFill>
                  <a:schemeClr val="bg1"/>
                </a:solidFill>
                <a:latin typeface="Seaford"/>
                <a:ea typeface="Calibri"/>
                <a:cs typeface="Calibri"/>
              </a:rPr>
              <a:t>HROUGH A COLLABORATIVE </a:t>
            </a:r>
            <a:endParaRPr lang="en-US" dirty="0">
              <a:solidFill>
                <a:schemeClr val="bg1"/>
              </a:solidFill>
            </a:endParaRPr>
          </a:p>
          <a:p>
            <a:pPr algn="ctr"/>
            <a:r>
              <a:rPr lang="en-US" sz="3400" dirty="0">
                <a:solidFill>
                  <a:schemeClr val="bg1"/>
                </a:solidFill>
                <a:latin typeface="Seaford"/>
                <a:ea typeface="Calibri"/>
                <a:cs typeface="Calibri"/>
              </a:rPr>
              <a:t>APPROACH WE DELIVER:</a:t>
            </a:r>
            <a:endParaRPr lang="en-US" dirty="0">
              <a:solidFill>
                <a:schemeClr val="bg1"/>
              </a:solidFill>
            </a:endParaRPr>
          </a:p>
        </p:txBody>
      </p:sp>
      <p:sp>
        <p:nvSpPr>
          <p:cNvPr id="7" name="Rectangle 6">
            <a:extLst>
              <a:ext uri="{FF2B5EF4-FFF2-40B4-BE49-F238E27FC236}">
                <a16:creationId xmlns:a16="http://schemas.microsoft.com/office/drawing/2014/main" id="{E40729FD-7F7F-5FE9-2888-22B0A5580593}"/>
              </a:ext>
            </a:extLst>
          </p:cNvPr>
          <p:cNvSpPr/>
          <p:nvPr/>
        </p:nvSpPr>
        <p:spPr>
          <a:xfrm>
            <a:off x="470170" y="6347297"/>
            <a:ext cx="11203022" cy="40532"/>
          </a:xfrm>
          <a:prstGeom prst="rect">
            <a:avLst/>
          </a:prstGeom>
          <a:solidFill>
            <a:srgbClr val="F64330"/>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8151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een square with a white border&#10;&#10;Description automatically generated">
            <a:extLst>
              <a:ext uri="{FF2B5EF4-FFF2-40B4-BE49-F238E27FC236}">
                <a16:creationId xmlns:a16="http://schemas.microsoft.com/office/drawing/2014/main" id="{73E0745F-1D60-3BB9-5F3F-9E94D3C81045}"/>
              </a:ext>
            </a:extLst>
          </p:cNvPr>
          <p:cNvPicPr>
            <a:picLocks noChangeAspect="1"/>
          </p:cNvPicPr>
          <p:nvPr/>
        </p:nvPicPr>
        <p:blipFill>
          <a:blip r:embed="rId3"/>
          <a:stretch>
            <a:fillRect/>
          </a:stretch>
        </p:blipFill>
        <p:spPr>
          <a:xfrm>
            <a:off x="0" y="-76110"/>
            <a:ext cx="12192000" cy="1206050"/>
          </a:xfrm>
          <a:prstGeom prst="rect">
            <a:avLst/>
          </a:prstGeom>
        </p:spPr>
      </p:pic>
      <p:sp>
        <p:nvSpPr>
          <p:cNvPr id="7" name="Title 1">
            <a:extLst>
              <a:ext uri="{FF2B5EF4-FFF2-40B4-BE49-F238E27FC236}">
                <a16:creationId xmlns:a16="http://schemas.microsoft.com/office/drawing/2014/main" id="{F70AEC3C-68F3-E422-5747-FE1027E3C149}"/>
              </a:ext>
            </a:extLst>
          </p:cNvPr>
          <p:cNvSpPr txBox="1">
            <a:spLocks/>
          </p:cNvSpPr>
          <p:nvPr/>
        </p:nvSpPr>
        <p:spPr>
          <a:xfrm>
            <a:off x="758217" y="-76112"/>
            <a:ext cx="10634472" cy="120605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a:lstStyle>
          <a:p>
            <a:pPr algn="ctr"/>
            <a:r>
              <a:rPr lang="en-US" sz="3400" dirty="0">
                <a:solidFill>
                  <a:schemeClr val="bg1"/>
                </a:solidFill>
                <a:latin typeface="Seaford"/>
                <a:cs typeface="Calibri"/>
              </a:rPr>
              <a:t>WHAT ARE YOUR GOALS?</a:t>
            </a:r>
            <a:endParaRPr lang="en-US" dirty="0">
              <a:solidFill>
                <a:schemeClr val="bg1"/>
              </a:solidFill>
              <a:latin typeface="Seaford"/>
            </a:endParaRPr>
          </a:p>
        </p:txBody>
      </p:sp>
      <p:sp>
        <p:nvSpPr>
          <p:cNvPr id="9" name="Oval 8">
            <a:extLst>
              <a:ext uri="{FF2B5EF4-FFF2-40B4-BE49-F238E27FC236}">
                <a16:creationId xmlns:a16="http://schemas.microsoft.com/office/drawing/2014/main" id="{27274983-728B-AB82-0654-C887A23D1495}"/>
              </a:ext>
            </a:extLst>
          </p:cNvPr>
          <p:cNvSpPr/>
          <p:nvPr/>
        </p:nvSpPr>
        <p:spPr>
          <a:xfrm>
            <a:off x="1199745" y="2156297"/>
            <a:ext cx="2966934" cy="2821019"/>
          </a:xfrm>
          <a:prstGeom prst="ellipse">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solidFill>
                  <a:srgbClr val="87C632"/>
                </a:solidFill>
                <a:latin typeface="Seaford"/>
                <a:ea typeface="Calibri"/>
                <a:cs typeface="Calibri"/>
              </a:rPr>
              <a:t>Outreach </a:t>
            </a:r>
          </a:p>
          <a:p>
            <a:pPr algn="ctr"/>
            <a:endParaRPr lang="en-US" sz="2400" b="1">
              <a:solidFill>
                <a:srgbClr val="87C632"/>
              </a:solidFill>
              <a:latin typeface="Seaford"/>
              <a:ea typeface="Calibri"/>
              <a:cs typeface="Calibri"/>
            </a:endParaRPr>
          </a:p>
          <a:p>
            <a:pPr algn="ctr"/>
            <a:r>
              <a:rPr lang="en-US" sz="2400" b="1">
                <a:solidFill>
                  <a:srgbClr val="87C632"/>
                </a:solidFill>
                <a:latin typeface="Seaford"/>
                <a:ea typeface="Calibri"/>
                <a:cs typeface="Calibri"/>
              </a:rPr>
              <a:t>Population-specific needs </a:t>
            </a:r>
          </a:p>
        </p:txBody>
      </p:sp>
      <p:sp>
        <p:nvSpPr>
          <p:cNvPr id="10" name="Oval 9">
            <a:extLst>
              <a:ext uri="{FF2B5EF4-FFF2-40B4-BE49-F238E27FC236}">
                <a16:creationId xmlns:a16="http://schemas.microsoft.com/office/drawing/2014/main" id="{CBEEDDA8-BBE1-ACC9-28A0-BDC87387AAB7}"/>
              </a:ext>
            </a:extLst>
          </p:cNvPr>
          <p:cNvSpPr/>
          <p:nvPr/>
        </p:nvSpPr>
        <p:spPr>
          <a:xfrm>
            <a:off x="4588212" y="2156296"/>
            <a:ext cx="2966934" cy="2821019"/>
          </a:xfrm>
          <a:prstGeom prst="ellipse">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solidFill>
                  <a:srgbClr val="87C632"/>
                </a:solidFill>
                <a:latin typeface="Seaford"/>
                <a:cs typeface="Calibri"/>
              </a:rPr>
              <a:t>Scalability</a:t>
            </a:r>
          </a:p>
          <a:p>
            <a:pPr algn="ctr"/>
            <a:endParaRPr lang="en-US" sz="2400" b="1">
              <a:solidFill>
                <a:srgbClr val="87C632"/>
              </a:solidFill>
              <a:latin typeface="Seaford"/>
              <a:ea typeface="Calibri"/>
              <a:cs typeface="Calibri"/>
            </a:endParaRPr>
          </a:p>
          <a:p>
            <a:pPr algn="ctr"/>
            <a:r>
              <a:rPr lang="en-US" sz="2400" b="1">
                <a:solidFill>
                  <a:srgbClr val="87C632"/>
                </a:solidFill>
                <a:latin typeface="Seaford"/>
                <a:ea typeface="Calibri"/>
                <a:cs typeface="Calibri"/>
              </a:rPr>
              <a:t>Reliability </a:t>
            </a:r>
          </a:p>
          <a:p>
            <a:pPr algn="ctr"/>
            <a:endParaRPr lang="en-US" sz="2400" b="1">
              <a:solidFill>
                <a:srgbClr val="87C632"/>
              </a:solidFill>
              <a:latin typeface="Seaford"/>
              <a:ea typeface="Calibri"/>
              <a:cs typeface="Calibri"/>
            </a:endParaRPr>
          </a:p>
          <a:p>
            <a:pPr algn="ctr"/>
            <a:r>
              <a:rPr lang="en-US" sz="2400" b="1">
                <a:solidFill>
                  <a:srgbClr val="87C632"/>
                </a:solidFill>
                <a:latin typeface="Seaford"/>
                <a:ea typeface="Calibri"/>
                <a:cs typeface="Calibri"/>
              </a:rPr>
              <a:t>Network Adequacy</a:t>
            </a:r>
          </a:p>
        </p:txBody>
      </p:sp>
      <p:sp>
        <p:nvSpPr>
          <p:cNvPr id="11" name="Oval 10">
            <a:extLst>
              <a:ext uri="{FF2B5EF4-FFF2-40B4-BE49-F238E27FC236}">
                <a16:creationId xmlns:a16="http://schemas.microsoft.com/office/drawing/2014/main" id="{0A1BBD2F-31FC-6259-D6CD-730A42874A36}"/>
              </a:ext>
            </a:extLst>
          </p:cNvPr>
          <p:cNvSpPr/>
          <p:nvPr/>
        </p:nvSpPr>
        <p:spPr>
          <a:xfrm>
            <a:off x="7976679" y="2156295"/>
            <a:ext cx="2966934" cy="2821019"/>
          </a:xfrm>
          <a:prstGeom prst="ellipse">
            <a:avLst/>
          </a:prstGeom>
          <a:solidFill>
            <a:schemeClr val="bg1">
              <a:lumMod val="9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solidFill>
                  <a:srgbClr val="87C632"/>
                </a:solidFill>
                <a:latin typeface="Seaford"/>
                <a:ea typeface="Calibri"/>
                <a:cs typeface="Calibri"/>
              </a:rPr>
              <a:t>Data </a:t>
            </a:r>
          </a:p>
          <a:p>
            <a:pPr algn="ctr"/>
            <a:endParaRPr lang="en-US" sz="2400" b="1">
              <a:solidFill>
                <a:srgbClr val="87C632"/>
              </a:solidFill>
              <a:latin typeface="Seaford"/>
              <a:ea typeface="Calibri"/>
              <a:cs typeface="Calibri"/>
            </a:endParaRPr>
          </a:p>
          <a:p>
            <a:pPr algn="ctr"/>
            <a:r>
              <a:rPr lang="en-US" sz="2400" b="1">
                <a:solidFill>
                  <a:srgbClr val="87C632"/>
                </a:solidFill>
                <a:latin typeface="Seaford"/>
                <a:cs typeface="Calibri"/>
              </a:rPr>
              <a:t>Outcomes</a:t>
            </a:r>
            <a:endParaRPr lang="en-US">
              <a:solidFill>
                <a:srgbClr val="FFFFFF"/>
              </a:solidFill>
              <a:latin typeface="Seaford"/>
              <a:cs typeface="Calibri"/>
            </a:endParaRPr>
          </a:p>
          <a:p>
            <a:pPr algn="ctr"/>
            <a:endParaRPr lang="en-US" sz="2400" b="1">
              <a:solidFill>
                <a:srgbClr val="87C632"/>
              </a:solidFill>
              <a:latin typeface="Seaford"/>
              <a:ea typeface="Calibri"/>
              <a:cs typeface="Calibri"/>
            </a:endParaRPr>
          </a:p>
          <a:p>
            <a:pPr algn="ctr"/>
            <a:r>
              <a:rPr lang="en-US" sz="2400" b="1">
                <a:solidFill>
                  <a:srgbClr val="87C632"/>
                </a:solidFill>
                <a:latin typeface="Seaford"/>
                <a:ea typeface="Calibri"/>
                <a:cs typeface="Calibri"/>
              </a:rPr>
              <a:t>Quality Measures</a:t>
            </a:r>
          </a:p>
        </p:txBody>
      </p:sp>
      <p:sp>
        <p:nvSpPr>
          <p:cNvPr id="15" name="Rectangle 14">
            <a:extLst>
              <a:ext uri="{FF2B5EF4-FFF2-40B4-BE49-F238E27FC236}">
                <a16:creationId xmlns:a16="http://schemas.microsoft.com/office/drawing/2014/main" id="{E4C01F7B-1109-CB73-6056-5082A133405D}"/>
              </a:ext>
            </a:extLst>
          </p:cNvPr>
          <p:cNvSpPr/>
          <p:nvPr/>
        </p:nvSpPr>
        <p:spPr>
          <a:xfrm>
            <a:off x="494489" y="6347297"/>
            <a:ext cx="11203022" cy="40532"/>
          </a:xfrm>
          <a:prstGeom prst="rect">
            <a:avLst/>
          </a:prstGeom>
          <a:solidFill>
            <a:srgbClr val="F64330"/>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943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een square with a white border&#10;&#10;Description automatically generated">
            <a:extLst>
              <a:ext uri="{FF2B5EF4-FFF2-40B4-BE49-F238E27FC236}">
                <a16:creationId xmlns:a16="http://schemas.microsoft.com/office/drawing/2014/main" id="{73E0745F-1D60-3BB9-5F3F-9E94D3C81045}"/>
              </a:ext>
            </a:extLst>
          </p:cNvPr>
          <p:cNvPicPr>
            <a:picLocks noChangeAspect="1"/>
          </p:cNvPicPr>
          <p:nvPr/>
        </p:nvPicPr>
        <p:blipFill>
          <a:blip r:embed="rId3"/>
          <a:stretch>
            <a:fillRect/>
          </a:stretch>
        </p:blipFill>
        <p:spPr>
          <a:xfrm>
            <a:off x="0" y="-76110"/>
            <a:ext cx="12192000" cy="1206050"/>
          </a:xfrm>
          <a:prstGeom prst="rect">
            <a:avLst/>
          </a:prstGeom>
        </p:spPr>
      </p:pic>
      <p:sp>
        <p:nvSpPr>
          <p:cNvPr id="7" name="Title 1">
            <a:extLst>
              <a:ext uri="{FF2B5EF4-FFF2-40B4-BE49-F238E27FC236}">
                <a16:creationId xmlns:a16="http://schemas.microsoft.com/office/drawing/2014/main" id="{F70AEC3C-68F3-E422-5747-FE1027E3C149}"/>
              </a:ext>
            </a:extLst>
          </p:cNvPr>
          <p:cNvSpPr txBox="1">
            <a:spLocks/>
          </p:cNvSpPr>
          <p:nvPr/>
        </p:nvSpPr>
        <p:spPr>
          <a:xfrm>
            <a:off x="139208" y="-89261"/>
            <a:ext cx="12052792" cy="120605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a:lstStyle>
          <a:p>
            <a:pPr algn="ctr"/>
            <a:r>
              <a:rPr lang="en-US" sz="3400" dirty="0">
                <a:solidFill>
                  <a:schemeClr val="bg1"/>
                </a:solidFill>
                <a:latin typeface="Seaford"/>
                <a:cs typeface="Calibri"/>
              </a:rPr>
              <a:t>NUTRITION EDUCATION + MEDICALLY TAILORED FOOD: </a:t>
            </a:r>
          </a:p>
          <a:p>
            <a:pPr algn="ctr"/>
            <a:r>
              <a:rPr lang="en-US" sz="3400" dirty="0">
                <a:solidFill>
                  <a:schemeClr val="bg1"/>
                </a:solidFill>
                <a:latin typeface="Seaford"/>
                <a:ea typeface="Calibri"/>
                <a:cs typeface="Calibri"/>
              </a:rPr>
              <a:t>A WHOLE-PERSON APPROACH</a:t>
            </a:r>
          </a:p>
        </p:txBody>
      </p:sp>
      <p:sp>
        <p:nvSpPr>
          <p:cNvPr id="15" name="Rectangle 14">
            <a:extLst>
              <a:ext uri="{FF2B5EF4-FFF2-40B4-BE49-F238E27FC236}">
                <a16:creationId xmlns:a16="http://schemas.microsoft.com/office/drawing/2014/main" id="{E4C01F7B-1109-CB73-6056-5082A133405D}"/>
              </a:ext>
            </a:extLst>
          </p:cNvPr>
          <p:cNvSpPr/>
          <p:nvPr/>
        </p:nvSpPr>
        <p:spPr>
          <a:xfrm>
            <a:off x="494489" y="6347297"/>
            <a:ext cx="11203022" cy="40532"/>
          </a:xfrm>
          <a:prstGeom prst="rect">
            <a:avLst/>
          </a:prstGeom>
          <a:solidFill>
            <a:srgbClr val="F64330"/>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54EC8D8-4A7D-5486-A31E-A2C42F7E456C}"/>
              </a:ext>
            </a:extLst>
          </p:cNvPr>
          <p:cNvSpPr txBox="1"/>
          <p:nvPr/>
        </p:nvSpPr>
        <p:spPr>
          <a:xfrm>
            <a:off x="860425" y="1943245"/>
            <a:ext cx="1871845" cy="525144"/>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100"/>
              </a:lnSpc>
            </a:pPr>
            <a:r>
              <a:rPr lang="en-US" sz="1600" spc="28" dirty="0">
                <a:solidFill>
                  <a:srgbClr val="191919"/>
                </a:solidFill>
                <a:latin typeface="Seaford"/>
              </a:rPr>
              <a:t>Nutrition Assessment</a:t>
            </a:r>
          </a:p>
        </p:txBody>
      </p:sp>
      <p:sp>
        <p:nvSpPr>
          <p:cNvPr id="6" name="TextBox 3">
            <a:extLst>
              <a:ext uri="{FF2B5EF4-FFF2-40B4-BE49-F238E27FC236}">
                <a16:creationId xmlns:a16="http://schemas.microsoft.com/office/drawing/2014/main" id="{CD0DEEB5-CCDA-A832-F4A6-BE8DABD32554}"/>
              </a:ext>
            </a:extLst>
          </p:cNvPr>
          <p:cNvSpPr txBox="1"/>
          <p:nvPr/>
        </p:nvSpPr>
        <p:spPr>
          <a:xfrm>
            <a:off x="862708" y="3815659"/>
            <a:ext cx="1877407" cy="252857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1800"/>
              </a:lnSpc>
            </a:pPr>
            <a:r>
              <a:rPr lang="en-US" sz="1400" spc="24" dirty="0">
                <a:solidFill>
                  <a:srgbClr val="191919"/>
                </a:solidFill>
                <a:latin typeface="Seaford"/>
              </a:rPr>
              <a:t>Assessments + screenings </a:t>
            </a:r>
          </a:p>
          <a:p>
            <a:pPr>
              <a:lnSpc>
                <a:spcPts val="1800"/>
              </a:lnSpc>
            </a:pPr>
            <a:endParaRPr lang="en-US" sz="1400" spc="24" dirty="0">
              <a:solidFill>
                <a:srgbClr val="191919"/>
              </a:solidFill>
              <a:latin typeface="Seaford"/>
            </a:endParaRPr>
          </a:p>
          <a:p>
            <a:pPr>
              <a:lnSpc>
                <a:spcPts val="1800"/>
              </a:lnSpc>
            </a:pPr>
            <a:r>
              <a:rPr lang="en-US" sz="1400" spc="24" dirty="0">
                <a:solidFill>
                  <a:srgbClr val="191919"/>
                </a:solidFill>
                <a:latin typeface="Seaford"/>
              </a:rPr>
              <a:t>Produce prescription, MTM recommendation + orientation </a:t>
            </a:r>
          </a:p>
          <a:p>
            <a:pPr>
              <a:lnSpc>
                <a:spcPts val="1800"/>
              </a:lnSpc>
            </a:pPr>
            <a:endParaRPr lang="en-US" sz="1400" spc="24" dirty="0">
              <a:solidFill>
                <a:srgbClr val="191919"/>
              </a:solidFill>
              <a:latin typeface="Seaford"/>
            </a:endParaRPr>
          </a:p>
          <a:p>
            <a:pPr>
              <a:lnSpc>
                <a:spcPts val="1800"/>
              </a:lnSpc>
            </a:pPr>
            <a:r>
              <a:rPr lang="en-US" sz="1400" spc="24" dirty="0">
                <a:solidFill>
                  <a:srgbClr val="191919"/>
                </a:solidFill>
                <a:latin typeface="Seaford"/>
              </a:rPr>
              <a:t>Health need + SDOH- specific support from nutrition education platform + RDs </a:t>
            </a:r>
          </a:p>
        </p:txBody>
      </p:sp>
      <p:sp>
        <p:nvSpPr>
          <p:cNvPr id="12" name="TextBox 4">
            <a:extLst>
              <a:ext uri="{FF2B5EF4-FFF2-40B4-BE49-F238E27FC236}">
                <a16:creationId xmlns:a16="http://schemas.microsoft.com/office/drawing/2014/main" id="{285ABC01-6CBA-E3A4-50A1-0CD486193927}"/>
              </a:ext>
            </a:extLst>
          </p:cNvPr>
          <p:cNvSpPr txBox="1"/>
          <p:nvPr/>
        </p:nvSpPr>
        <p:spPr>
          <a:xfrm>
            <a:off x="2934991" y="1959163"/>
            <a:ext cx="1871845" cy="52451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100"/>
              </a:lnSpc>
            </a:pPr>
            <a:r>
              <a:rPr lang="en-US" sz="1600" spc="28" dirty="0">
                <a:solidFill>
                  <a:srgbClr val="191919"/>
                </a:solidFill>
                <a:latin typeface="Seaford"/>
              </a:rPr>
              <a:t>MTM + </a:t>
            </a:r>
          </a:p>
          <a:p>
            <a:pPr algn="ctr">
              <a:lnSpc>
                <a:spcPts val="2100"/>
              </a:lnSpc>
            </a:pPr>
            <a:r>
              <a:rPr lang="en-US" sz="1600" spc="28" dirty="0">
                <a:solidFill>
                  <a:srgbClr val="191919"/>
                </a:solidFill>
                <a:latin typeface="Seaford"/>
              </a:rPr>
              <a:t>Food Supports</a:t>
            </a:r>
          </a:p>
        </p:txBody>
      </p:sp>
      <p:sp>
        <p:nvSpPr>
          <p:cNvPr id="14" name="TextBox 5">
            <a:extLst>
              <a:ext uri="{FF2B5EF4-FFF2-40B4-BE49-F238E27FC236}">
                <a16:creationId xmlns:a16="http://schemas.microsoft.com/office/drawing/2014/main" id="{DA1B441C-9F04-BD07-DFC5-4F2817498DA3}"/>
              </a:ext>
            </a:extLst>
          </p:cNvPr>
          <p:cNvSpPr txBox="1"/>
          <p:nvPr/>
        </p:nvSpPr>
        <p:spPr>
          <a:xfrm>
            <a:off x="2940899" y="3815659"/>
            <a:ext cx="1871845" cy="160524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1800"/>
              </a:lnSpc>
            </a:pPr>
            <a:r>
              <a:rPr lang="en-US" sz="1400" spc="24" dirty="0">
                <a:solidFill>
                  <a:srgbClr val="191919"/>
                </a:solidFill>
                <a:latin typeface="Seaford"/>
              </a:rPr>
              <a:t>Condition-specific MTM + food supports delivered alongside education with a graduated approach </a:t>
            </a:r>
            <a:endParaRPr lang="en-US" sz="1400" dirty="0"/>
          </a:p>
          <a:p>
            <a:pPr>
              <a:lnSpc>
                <a:spcPts val="1800"/>
              </a:lnSpc>
            </a:pPr>
            <a:endParaRPr lang="en-US" sz="1400" spc="24" dirty="0">
              <a:solidFill>
                <a:srgbClr val="191919"/>
              </a:solidFill>
              <a:latin typeface="Seaford"/>
            </a:endParaRPr>
          </a:p>
          <a:p>
            <a:pPr>
              <a:lnSpc>
                <a:spcPts val="1800"/>
              </a:lnSpc>
            </a:pPr>
            <a:endParaRPr lang="en-US" sz="1400" spc="24" dirty="0">
              <a:solidFill>
                <a:srgbClr val="191919"/>
              </a:solidFill>
              <a:latin typeface="Seaford"/>
            </a:endParaRPr>
          </a:p>
        </p:txBody>
      </p:sp>
      <p:sp>
        <p:nvSpPr>
          <p:cNvPr id="17" name="TextBox 6">
            <a:extLst>
              <a:ext uri="{FF2B5EF4-FFF2-40B4-BE49-F238E27FC236}">
                <a16:creationId xmlns:a16="http://schemas.microsoft.com/office/drawing/2014/main" id="{849CFC94-27CA-FEB6-E35D-907DDB9E326B}"/>
              </a:ext>
            </a:extLst>
          </p:cNvPr>
          <p:cNvSpPr txBox="1"/>
          <p:nvPr/>
        </p:nvSpPr>
        <p:spPr>
          <a:xfrm>
            <a:off x="4914623" y="1949269"/>
            <a:ext cx="1871845" cy="525144"/>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100"/>
              </a:lnSpc>
            </a:pPr>
            <a:r>
              <a:rPr lang="en-US" sz="1600" spc="28" dirty="0">
                <a:solidFill>
                  <a:srgbClr val="191919"/>
                </a:solidFill>
                <a:latin typeface="Seaford"/>
              </a:rPr>
              <a:t>Ongoing Education + Support</a:t>
            </a:r>
          </a:p>
        </p:txBody>
      </p:sp>
      <p:sp>
        <p:nvSpPr>
          <p:cNvPr id="19" name="TextBox 7">
            <a:extLst>
              <a:ext uri="{FF2B5EF4-FFF2-40B4-BE49-F238E27FC236}">
                <a16:creationId xmlns:a16="http://schemas.microsoft.com/office/drawing/2014/main" id="{48BC5895-B069-4E28-B04F-6C9BCEF52A9F}"/>
              </a:ext>
            </a:extLst>
          </p:cNvPr>
          <p:cNvSpPr txBox="1"/>
          <p:nvPr/>
        </p:nvSpPr>
        <p:spPr>
          <a:xfrm>
            <a:off x="5017151" y="3817016"/>
            <a:ext cx="1871845" cy="205691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1800"/>
              </a:lnSpc>
            </a:pPr>
            <a:r>
              <a:rPr lang="en-US" sz="1400" spc="24" dirty="0">
                <a:solidFill>
                  <a:srgbClr val="191919"/>
                </a:solidFill>
                <a:latin typeface="Seaford"/>
              </a:rPr>
              <a:t>Tailored nutrition education &amp; support </a:t>
            </a:r>
          </a:p>
          <a:p>
            <a:pPr>
              <a:lnSpc>
                <a:spcPts val="1800"/>
              </a:lnSpc>
            </a:pPr>
            <a:endParaRPr lang="en-US" sz="1400" spc="24" dirty="0">
              <a:solidFill>
                <a:srgbClr val="191919"/>
              </a:solidFill>
              <a:latin typeface="Seaford"/>
            </a:endParaRPr>
          </a:p>
          <a:p>
            <a:pPr>
              <a:lnSpc>
                <a:spcPts val="1800"/>
              </a:lnSpc>
            </a:pPr>
            <a:r>
              <a:rPr lang="en-US" sz="1400" spc="24" dirty="0">
                <a:solidFill>
                  <a:srgbClr val="191919"/>
                </a:solidFill>
                <a:latin typeface="Seaford"/>
              </a:rPr>
              <a:t>Curriculum with cooking classes, shopping lists, 1:1 visits, group support &amp; more </a:t>
            </a:r>
          </a:p>
          <a:p>
            <a:pPr>
              <a:lnSpc>
                <a:spcPts val="1800"/>
              </a:lnSpc>
            </a:pPr>
            <a:endParaRPr lang="en-US" sz="1400" spc="24" dirty="0">
              <a:solidFill>
                <a:srgbClr val="191919"/>
              </a:solidFill>
              <a:latin typeface="Seaford"/>
            </a:endParaRPr>
          </a:p>
        </p:txBody>
      </p:sp>
      <p:sp>
        <p:nvSpPr>
          <p:cNvPr id="21" name="TextBox 8">
            <a:extLst>
              <a:ext uri="{FF2B5EF4-FFF2-40B4-BE49-F238E27FC236}">
                <a16:creationId xmlns:a16="http://schemas.microsoft.com/office/drawing/2014/main" id="{CBB4E3AF-CAE6-1147-745B-E2D0A181F6F2}"/>
              </a:ext>
            </a:extLst>
          </p:cNvPr>
          <p:cNvSpPr txBox="1"/>
          <p:nvPr/>
        </p:nvSpPr>
        <p:spPr>
          <a:xfrm>
            <a:off x="6989189" y="1960415"/>
            <a:ext cx="1871845" cy="52451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100"/>
              </a:lnSpc>
            </a:pPr>
            <a:r>
              <a:rPr lang="en-US" sz="1600" spc="28" dirty="0">
                <a:solidFill>
                  <a:srgbClr val="191919"/>
                </a:solidFill>
                <a:latin typeface="Seaford"/>
              </a:rPr>
              <a:t>Preparation for Graduation </a:t>
            </a:r>
          </a:p>
        </p:txBody>
      </p:sp>
      <p:sp>
        <p:nvSpPr>
          <p:cNvPr id="23" name="TextBox 9">
            <a:extLst>
              <a:ext uri="{FF2B5EF4-FFF2-40B4-BE49-F238E27FC236}">
                <a16:creationId xmlns:a16="http://schemas.microsoft.com/office/drawing/2014/main" id="{78BD4492-EF91-C532-5B00-23B87B9109E9}"/>
              </a:ext>
            </a:extLst>
          </p:cNvPr>
          <p:cNvSpPr txBox="1"/>
          <p:nvPr/>
        </p:nvSpPr>
        <p:spPr>
          <a:xfrm>
            <a:off x="7086658" y="3815659"/>
            <a:ext cx="1871845" cy="184665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1800"/>
              </a:lnSpc>
            </a:pPr>
            <a:r>
              <a:rPr lang="en-US" sz="1400" spc="24" dirty="0">
                <a:solidFill>
                  <a:srgbClr val="191919"/>
                </a:solidFill>
                <a:latin typeface="Seaford"/>
              </a:rPr>
              <a:t>MTM food supports can transition produce or pantry when appropriate </a:t>
            </a:r>
          </a:p>
          <a:p>
            <a:pPr>
              <a:lnSpc>
                <a:spcPts val="1800"/>
              </a:lnSpc>
            </a:pPr>
            <a:endParaRPr lang="en-US" sz="1400" spc="24" dirty="0">
              <a:solidFill>
                <a:srgbClr val="191919"/>
              </a:solidFill>
              <a:latin typeface="Seaford"/>
            </a:endParaRPr>
          </a:p>
          <a:p>
            <a:pPr>
              <a:lnSpc>
                <a:spcPts val="1800"/>
              </a:lnSpc>
            </a:pPr>
            <a:r>
              <a:rPr lang="en-US" sz="1400" spc="24" dirty="0">
                <a:solidFill>
                  <a:srgbClr val="191919"/>
                </a:solidFill>
                <a:latin typeface="Seaford"/>
              </a:rPr>
              <a:t>Member has built nutrition literacy &amp; self-efficacy </a:t>
            </a:r>
          </a:p>
        </p:txBody>
      </p:sp>
      <p:sp>
        <p:nvSpPr>
          <p:cNvPr id="25" name="TextBox 10">
            <a:extLst>
              <a:ext uri="{FF2B5EF4-FFF2-40B4-BE49-F238E27FC236}">
                <a16:creationId xmlns:a16="http://schemas.microsoft.com/office/drawing/2014/main" id="{5C74FC85-6F3F-EF52-62A7-EB4F761257F4}"/>
              </a:ext>
            </a:extLst>
          </p:cNvPr>
          <p:cNvSpPr txBox="1"/>
          <p:nvPr/>
        </p:nvSpPr>
        <p:spPr>
          <a:xfrm>
            <a:off x="8968821" y="1959163"/>
            <a:ext cx="2261705" cy="52451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100"/>
              </a:lnSpc>
            </a:pPr>
            <a:r>
              <a:rPr lang="en-US" sz="1600" spc="28" dirty="0">
                <a:solidFill>
                  <a:srgbClr val="191919"/>
                </a:solidFill>
                <a:latin typeface="Seaford"/>
              </a:rPr>
              <a:t>Sustained Behavior Change + Outcomes </a:t>
            </a:r>
          </a:p>
        </p:txBody>
      </p:sp>
      <p:sp>
        <p:nvSpPr>
          <p:cNvPr id="27" name="TextBox 11">
            <a:extLst>
              <a:ext uri="{FF2B5EF4-FFF2-40B4-BE49-F238E27FC236}">
                <a16:creationId xmlns:a16="http://schemas.microsoft.com/office/drawing/2014/main" id="{169E4EE3-9A42-0DE8-6410-C69DF56EDA39}"/>
              </a:ext>
            </a:extLst>
          </p:cNvPr>
          <p:cNvSpPr txBox="1"/>
          <p:nvPr/>
        </p:nvSpPr>
        <p:spPr>
          <a:xfrm>
            <a:off x="9163752" y="3811123"/>
            <a:ext cx="1871845" cy="113358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1800"/>
              </a:lnSpc>
            </a:pPr>
            <a:r>
              <a:rPr lang="en-US" sz="1400" spc="24" dirty="0">
                <a:solidFill>
                  <a:srgbClr val="191919"/>
                </a:solidFill>
                <a:latin typeface="Seaford"/>
              </a:rPr>
              <a:t>Robust data collection &amp; reporting capabilities deliver custom reports and measured outcomes </a:t>
            </a:r>
          </a:p>
        </p:txBody>
      </p:sp>
      <p:grpSp>
        <p:nvGrpSpPr>
          <p:cNvPr id="30" name="Group 12">
            <a:extLst>
              <a:ext uri="{FF2B5EF4-FFF2-40B4-BE49-F238E27FC236}">
                <a16:creationId xmlns:a16="http://schemas.microsoft.com/office/drawing/2014/main" id="{C09FA9BC-EAB9-4E64-A0C5-F5EE462D2C3A}"/>
              </a:ext>
            </a:extLst>
          </p:cNvPr>
          <p:cNvGrpSpPr/>
          <p:nvPr/>
        </p:nvGrpSpPr>
        <p:grpSpPr>
          <a:xfrm>
            <a:off x="868019" y="2606911"/>
            <a:ext cx="1866786" cy="1086023"/>
            <a:chOff x="5080" y="12700"/>
            <a:chExt cx="5623239" cy="3205480"/>
          </a:xfrm>
        </p:grpSpPr>
        <p:sp>
          <p:nvSpPr>
            <p:cNvPr id="29" name="Freeform 13">
              <a:extLst>
                <a:ext uri="{FF2B5EF4-FFF2-40B4-BE49-F238E27FC236}">
                  <a16:creationId xmlns:a16="http://schemas.microsoft.com/office/drawing/2014/main" id="{62454E0D-66A2-D7E9-A982-32FF6189A7CD}"/>
                </a:ext>
              </a:extLst>
            </p:cNvPr>
            <p:cNvSpPr/>
            <p:nvPr/>
          </p:nvSpPr>
          <p:spPr>
            <a:xfrm>
              <a:off x="5080" y="12700"/>
              <a:ext cx="5623239" cy="3205480"/>
            </a:xfrm>
            <a:custGeom>
              <a:avLst/>
              <a:gdLst/>
              <a:ahLst/>
              <a:cxnLst/>
              <a:rect l="l" t="t" r="r" b="b"/>
              <a:pathLst>
                <a:path w="5623239" h="3205480">
                  <a:moveTo>
                    <a:pt x="4833298" y="3205480"/>
                  </a:moveTo>
                  <a:lnTo>
                    <a:pt x="0" y="3205480"/>
                  </a:lnTo>
                  <a:lnTo>
                    <a:pt x="791210" y="1602740"/>
                  </a:lnTo>
                  <a:lnTo>
                    <a:pt x="0" y="0"/>
                  </a:lnTo>
                  <a:lnTo>
                    <a:pt x="4833298" y="0"/>
                  </a:lnTo>
                  <a:lnTo>
                    <a:pt x="5623238" y="1602740"/>
                  </a:lnTo>
                  <a:lnTo>
                    <a:pt x="4833298" y="3205480"/>
                  </a:lnTo>
                  <a:close/>
                </a:path>
              </a:pathLst>
            </a:custGeom>
            <a:solidFill>
              <a:srgbClr val="E0F19C"/>
            </a:solidFill>
          </p:spPr>
          <p:txBody>
            <a:bodyPr/>
            <a:lstStyle/>
            <a:p>
              <a:endParaRPr lang="en-US" dirty="0"/>
            </a:p>
          </p:txBody>
        </p:sp>
      </p:grpSp>
      <p:grpSp>
        <p:nvGrpSpPr>
          <p:cNvPr id="35" name="Group 15">
            <a:extLst>
              <a:ext uri="{FF2B5EF4-FFF2-40B4-BE49-F238E27FC236}">
                <a16:creationId xmlns:a16="http://schemas.microsoft.com/office/drawing/2014/main" id="{E5CF8F4B-0BB6-3979-14FA-83FD98381351}"/>
              </a:ext>
            </a:extLst>
          </p:cNvPr>
          <p:cNvGrpSpPr/>
          <p:nvPr/>
        </p:nvGrpSpPr>
        <p:grpSpPr>
          <a:xfrm>
            <a:off x="2942585" y="2606911"/>
            <a:ext cx="1866786" cy="1086023"/>
            <a:chOff x="5080" y="12700"/>
            <a:chExt cx="5623239" cy="3205480"/>
          </a:xfrm>
        </p:grpSpPr>
        <p:sp>
          <p:nvSpPr>
            <p:cNvPr id="34" name="Freeform 16">
              <a:extLst>
                <a:ext uri="{FF2B5EF4-FFF2-40B4-BE49-F238E27FC236}">
                  <a16:creationId xmlns:a16="http://schemas.microsoft.com/office/drawing/2014/main" id="{ACC570E7-3F75-BC4D-DE9E-E6FDF507A977}"/>
                </a:ext>
              </a:extLst>
            </p:cNvPr>
            <p:cNvSpPr/>
            <p:nvPr/>
          </p:nvSpPr>
          <p:spPr>
            <a:xfrm>
              <a:off x="5080" y="12700"/>
              <a:ext cx="5623239" cy="3205480"/>
            </a:xfrm>
            <a:custGeom>
              <a:avLst/>
              <a:gdLst/>
              <a:ahLst/>
              <a:cxnLst/>
              <a:rect l="l" t="t" r="r" b="b"/>
              <a:pathLst>
                <a:path w="5623239" h="3205480">
                  <a:moveTo>
                    <a:pt x="4833298" y="3205480"/>
                  </a:moveTo>
                  <a:lnTo>
                    <a:pt x="0" y="3205480"/>
                  </a:lnTo>
                  <a:lnTo>
                    <a:pt x="791210" y="1602740"/>
                  </a:lnTo>
                  <a:lnTo>
                    <a:pt x="0" y="0"/>
                  </a:lnTo>
                  <a:lnTo>
                    <a:pt x="4833298" y="0"/>
                  </a:lnTo>
                  <a:lnTo>
                    <a:pt x="5623238" y="1602740"/>
                  </a:lnTo>
                  <a:lnTo>
                    <a:pt x="4833298" y="3205480"/>
                  </a:lnTo>
                  <a:close/>
                </a:path>
              </a:pathLst>
            </a:custGeom>
            <a:solidFill>
              <a:srgbClr val="9DCD5A"/>
            </a:solidFill>
          </p:spPr>
          <p:txBody>
            <a:bodyPr/>
            <a:lstStyle/>
            <a:p>
              <a:endParaRPr lang="en-US"/>
            </a:p>
          </p:txBody>
        </p:sp>
      </p:grpSp>
      <p:grpSp>
        <p:nvGrpSpPr>
          <p:cNvPr id="38" name="Group 17">
            <a:extLst>
              <a:ext uri="{FF2B5EF4-FFF2-40B4-BE49-F238E27FC236}">
                <a16:creationId xmlns:a16="http://schemas.microsoft.com/office/drawing/2014/main" id="{A9027B24-4F56-9638-3351-75EBF7BE1F97}"/>
              </a:ext>
            </a:extLst>
          </p:cNvPr>
          <p:cNvGrpSpPr/>
          <p:nvPr/>
        </p:nvGrpSpPr>
        <p:grpSpPr>
          <a:xfrm>
            <a:off x="5017151" y="2606911"/>
            <a:ext cx="1866786" cy="1086023"/>
            <a:chOff x="5080" y="12700"/>
            <a:chExt cx="5623239" cy="3205480"/>
          </a:xfrm>
        </p:grpSpPr>
        <p:sp>
          <p:nvSpPr>
            <p:cNvPr id="37" name="Freeform 18">
              <a:extLst>
                <a:ext uri="{FF2B5EF4-FFF2-40B4-BE49-F238E27FC236}">
                  <a16:creationId xmlns:a16="http://schemas.microsoft.com/office/drawing/2014/main" id="{71EC1836-C6C3-2897-7EF8-8CC0A682F770}"/>
                </a:ext>
              </a:extLst>
            </p:cNvPr>
            <p:cNvSpPr/>
            <p:nvPr/>
          </p:nvSpPr>
          <p:spPr>
            <a:xfrm>
              <a:off x="5080" y="12700"/>
              <a:ext cx="5623239" cy="3205480"/>
            </a:xfrm>
            <a:custGeom>
              <a:avLst/>
              <a:gdLst/>
              <a:ahLst/>
              <a:cxnLst/>
              <a:rect l="l" t="t" r="r" b="b"/>
              <a:pathLst>
                <a:path w="5623239" h="3205480">
                  <a:moveTo>
                    <a:pt x="4833298" y="3205480"/>
                  </a:moveTo>
                  <a:lnTo>
                    <a:pt x="0" y="3205480"/>
                  </a:lnTo>
                  <a:lnTo>
                    <a:pt x="791210" y="1602740"/>
                  </a:lnTo>
                  <a:lnTo>
                    <a:pt x="0" y="0"/>
                  </a:lnTo>
                  <a:lnTo>
                    <a:pt x="4833298" y="0"/>
                  </a:lnTo>
                  <a:lnTo>
                    <a:pt x="5623238" y="1602740"/>
                  </a:lnTo>
                  <a:lnTo>
                    <a:pt x="4833298" y="3205480"/>
                  </a:lnTo>
                  <a:close/>
                </a:path>
              </a:pathLst>
            </a:custGeom>
            <a:solidFill>
              <a:srgbClr val="81BF2E"/>
            </a:solidFill>
          </p:spPr>
          <p:txBody>
            <a:bodyPr/>
            <a:lstStyle/>
            <a:p>
              <a:endParaRPr lang="en-US"/>
            </a:p>
          </p:txBody>
        </p:sp>
      </p:grpSp>
      <p:grpSp>
        <p:nvGrpSpPr>
          <p:cNvPr id="41" name="Group 19">
            <a:extLst>
              <a:ext uri="{FF2B5EF4-FFF2-40B4-BE49-F238E27FC236}">
                <a16:creationId xmlns:a16="http://schemas.microsoft.com/office/drawing/2014/main" id="{5984858B-9189-3B1E-03F5-6EDBFB31A547}"/>
              </a:ext>
            </a:extLst>
          </p:cNvPr>
          <p:cNvGrpSpPr/>
          <p:nvPr/>
        </p:nvGrpSpPr>
        <p:grpSpPr>
          <a:xfrm>
            <a:off x="7091717" y="2606911"/>
            <a:ext cx="1866786" cy="1086023"/>
            <a:chOff x="5080" y="12700"/>
            <a:chExt cx="5623239" cy="3205480"/>
          </a:xfrm>
        </p:grpSpPr>
        <p:sp>
          <p:nvSpPr>
            <p:cNvPr id="40" name="Freeform 20">
              <a:extLst>
                <a:ext uri="{FF2B5EF4-FFF2-40B4-BE49-F238E27FC236}">
                  <a16:creationId xmlns:a16="http://schemas.microsoft.com/office/drawing/2014/main" id="{50F99F1F-AC5E-1F94-2DB9-75A7F3850A63}"/>
                </a:ext>
              </a:extLst>
            </p:cNvPr>
            <p:cNvSpPr/>
            <p:nvPr/>
          </p:nvSpPr>
          <p:spPr>
            <a:xfrm>
              <a:off x="5080" y="12700"/>
              <a:ext cx="5623239" cy="3205480"/>
            </a:xfrm>
            <a:custGeom>
              <a:avLst/>
              <a:gdLst/>
              <a:ahLst/>
              <a:cxnLst/>
              <a:rect l="l" t="t" r="r" b="b"/>
              <a:pathLst>
                <a:path w="5623239" h="3205480">
                  <a:moveTo>
                    <a:pt x="4833298" y="3205480"/>
                  </a:moveTo>
                  <a:lnTo>
                    <a:pt x="0" y="3205480"/>
                  </a:lnTo>
                  <a:lnTo>
                    <a:pt x="791210" y="1602740"/>
                  </a:lnTo>
                  <a:lnTo>
                    <a:pt x="0" y="0"/>
                  </a:lnTo>
                  <a:lnTo>
                    <a:pt x="4833298" y="0"/>
                  </a:lnTo>
                  <a:lnTo>
                    <a:pt x="5623238" y="1602740"/>
                  </a:lnTo>
                  <a:lnTo>
                    <a:pt x="4833298" y="3205480"/>
                  </a:lnTo>
                  <a:close/>
                </a:path>
              </a:pathLst>
            </a:custGeom>
            <a:solidFill>
              <a:srgbClr val="60941A"/>
            </a:solidFill>
          </p:spPr>
          <p:txBody>
            <a:bodyPr/>
            <a:lstStyle/>
            <a:p>
              <a:endParaRPr lang="en-US"/>
            </a:p>
          </p:txBody>
        </p:sp>
      </p:grpSp>
      <p:grpSp>
        <p:nvGrpSpPr>
          <p:cNvPr id="44" name="Group 21">
            <a:extLst>
              <a:ext uri="{FF2B5EF4-FFF2-40B4-BE49-F238E27FC236}">
                <a16:creationId xmlns:a16="http://schemas.microsoft.com/office/drawing/2014/main" id="{DB67FCF8-3DA7-DE4E-0D0D-503CE2438763}"/>
              </a:ext>
            </a:extLst>
          </p:cNvPr>
          <p:cNvGrpSpPr/>
          <p:nvPr/>
        </p:nvGrpSpPr>
        <p:grpSpPr>
          <a:xfrm>
            <a:off x="9166282" y="2606911"/>
            <a:ext cx="1866786" cy="1086023"/>
            <a:chOff x="5080" y="12700"/>
            <a:chExt cx="5623239" cy="3205480"/>
          </a:xfrm>
        </p:grpSpPr>
        <p:sp>
          <p:nvSpPr>
            <p:cNvPr id="43" name="Freeform 22">
              <a:extLst>
                <a:ext uri="{FF2B5EF4-FFF2-40B4-BE49-F238E27FC236}">
                  <a16:creationId xmlns:a16="http://schemas.microsoft.com/office/drawing/2014/main" id="{7AE30E7E-9EFE-6AB7-894F-5886D54EC715}"/>
                </a:ext>
              </a:extLst>
            </p:cNvPr>
            <p:cNvSpPr/>
            <p:nvPr/>
          </p:nvSpPr>
          <p:spPr>
            <a:xfrm>
              <a:off x="5080" y="12700"/>
              <a:ext cx="5623239" cy="3205480"/>
            </a:xfrm>
            <a:custGeom>
              <a:avLst/>
              <a:gdLst/>
              <a:ahLst/>
              <a:cxnLst/>
              <a:rect l="l" t="t" r="r" b="b"/>
              <a:pathLst>
                <a:path w="5623239" h="3205480">
                  <a:moveTo>
                    <a:pt x="4833298" y="3205480"/>
                  </a:moveTo>
                  <a:lnTo>
                    <a:pt x="0" y="3205480"/>
                  </a:lnTo>
                  <a:lnTo>
                    <a:pt x="791210" y="1602740"/>
                  </a:lnTo>
                  <a:lnTo>
                    <a:pt x="0" y="0"/>
                  </a:lnTo>
                  <a:lnTo>
                    <a:pt x="4833298" y="0"/>
                  </a:lnTo>
                  <a:lnTo>
                    <a:pt x="5623238" y="1602740"/>
                  </a:lnTo>
                  <a:lnTo>
                    <a:pt x="4833298" y="3205480"/>
                  </a:lnTo>
                  <a:close/>
                </a:path>
              </a:pathLst>
            </a:custGeom>
            <a:solidFill>
              <a:srgbClr val="32620E"/>
            </a:solidFill>
          </p:spPr>
          <p:txBody>
            <a:bodyPr/>
            <a:lstStyle/>
            <a:p>
              <a:endParaRPr lang="en-US"/>
            </a:p>
          </p:txBody>
        </p:sp>
      </p:grpSp>
      <p:pic>
        <p:nvPicPr>
          <p:cNvPr id="57" name="Graphic 56" descr="Clipboard with solid fill">
            <a:extLst>
              <a:ext uri="{FF2B5EF4-FFF2-40B4-BE49-F238E27FC236}">
                <a16:creationId xmlns:a16="http://schemas.microsoft.com/office/drawing/2014/main" id="{7D2001B2-9791-2274-0FCB-18B0C4A9CD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33895" y="2782690"/>
            <a:ext cx="736415" cy="736415"/>
          </a:xfrm>
          <a:prstGeom prst="rect">
            <a:avLst/>
          </a:prstGeom>
        </p:spPr>
      </p:pic>
      <p:pic>
        <p:nvPicPr>
          <p:cNvPr id="58" name="Graphic 57" descr="Grocery bag with solid fill">
            <a:extLst>
              <a:ext uri="{FF2B5EF4-FFF2-40B4-BE49-F238E27FC236}">
                <a16:creationId xmlns:a16="http://schemas.microsoft.com/office/drawing/2014/main" id="{ACD675E8-340F-60AE-049E-F4DA8614D81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502976" y="2771567"/>
            <a:ext cx="747539" cy="741977"/>
          </a:xfrm>
          <a:prstGeom prst="rect">
            <a:avLst/>
          </a:prstGeom>
        </p:spPr>
      </p:pic>
      <p:pic>
        <p:nvPicPr>
          <p:cNvPr id="59" name="Graphic 58" descr="Idea with solid fill">
            <a:extLst>
              <a:ext uri="{FF2B5EF4-FFF2-40B4-BE49-F238E27FC236}">
                <a16:creationId xmlns:a16="http://schemas.microsoft.com/office/drawing/2014/main" id="{08A1782A-B14E-9D9E-6084-D26A4414705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583180" y="2788252"/>
            <a:ext cx="736415" cy="730853"/>
          </a:xfrm>
          <a:prstGeom prst="rect">
            <a:avLst/>
          </a:prstGeom>
        </p:spPr>
      </p:pic>
      <p:pic>
        <p:nvPicPr>
          <p:cNvPr id="60" name="Graphic 59" descr="Medal with solid fill">
            <a:extLst>
              <a:ext uri="{FF2B5EF4-FFF2-40B4-BE49-F238E27FC236}">
                <a16:creationId xmlns:a16="http://schemas.microsoft.com/office/drawing/2014/main" id="{EAC6CCC0-6CAC-46D1-DA73-0F8E3815463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685324" y="2782690"/>
            <a:ext cx="725291" cy="730853"/>
          </a:xfrm>
          <a:prstGeom prst="rect">
            <a:avLst/>
          </a:prstGeom>
        </p:spPr>
      </p:pic>
      <p:pic>
        <p:nvPicPr>
          <p:cNvPr id="61" name="Graphic 60" descr="Business Growth with solid fill">
            <a:extLst>
              <a:ext uri="{FF2B5EF4-FFF2-40B4-BE49-F238E27FC236}">
                <a16:creationId xmlns:a16="http://schemas.microsoft.com/office/drawing/2014/main" id="{15B62F2D-3444-3FA8-22CF-9BA19A0A13DD}"/>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818648" y="2794427"/>
            <a:ext cx="769787" cy="753101"/>
          </a:xfrm>
          <a:prstGeom prst="rect">
            <a:avLst/>
          </a:prstGeom>
        </p:spPr>
      </p:pic>
    </p:spTree>
    <p:extLst>
      <p:ext uri="{BB962C8B-B14F-4D97-AF65-F5344CB8AC3E}">
        <p14:creationId xmlns:p14="http://schemas.microsoft.com/office/powerpoint/2010/main" val="1306160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1612BFDC-5B2A-CFD7-A57F-D097AB751ADC}"/>
              </a:ext>
            </a:extLst>
          </p:cNvPr>
          <p:cNvSpPr/>
          <p:nvPr/>
        </p:nvSpPr>
        <p:spPr>
          <a:xfrm>
            <a:off x="2277011" y="1294085"/>
            <a:ext cx="7637977" cy="822672"/>
          </a:xfrm>
          <a:prstGeom prst="roundRect">
            <a:avLst/>
          </a:prstGeom>
          <a:solidFill>
            <a:schemeClr val="bg1"/>
          </a:solidFill>
          <a:ln w="28575">
            <a:solidFill>
              <a:srgbClr val="87C63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green square with a white border&#10;&#10;Description automatically generated">
            <a:extLst>
              <a:ext uri="{FF2B5EF4-FFF2-40B4-BE49-F238E27FC236}">
                <a16:creationId xmlns:a16="http://schemas.microsoft.com/office/drawing/2014/main" id="{8A4BDFCB-FBDE-B7A6-4A98-839085715CB2}"/>
              </a:ext>
            </a:extLst>
          </p:cNvPr>
          <p:cNvPicPr>
            <a:picLocks noChangeAspect="1"/>
          </p:cNvPicPr>
          <p:nvPr/>
        </p:nvPicPr>
        <p:blipFill>
          <a:blip r:embed="rId2"/>
          <a:stretch>
            <a:fillRect/>
          </a:stretch>
        </p:blipFill>
        <p:spPr>
          <a:xfrm>
            <a:off x="0" y="-76110"/>
            <a:ext cx="12192000" cy="1206050"/>
          </a:xfrm>
          <a:prstGeom prst="rect">
            <a:avLst/>
          </a:prstGeom>
        </p:spPr>
      </p:pic>
      <p:sp>
        <p:nvSpPr>
          <p:cNvPr id="9" name="Title 1">
            <a:extLst>
              <a:ext uri="{FF2B5EF4-FFF2-40B4-BE49-F238E27FC236}">
                <a16:creationId xmlns:a16="http://schemas.microsoft.com/office/drawing/2014/main" id="{2DF2E638-2F12-E172-01A8-A66C6C9A91D8}"/>
              </a:ext>
            </a:extLst>
          </p:cNvPr>
          <p:cNvSpPr txBox="1">
            <a:spLocks/>
          </p:cNvSpPr>
          <p:nvPr/>
        </p:nvSpPr>
        <p:spPr>
          <a:xfrm>
            <a:off x="782536" y="-76110"/>
            <a:ext cx="10634472" cy="120605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a:lstStyle>
          <a:p>
            <a:pPr algn="ctr"/>
            <a:r>
              <a:rPr lang="en-US" sz="3400" dirty="0">
                <a:solidFill>
                  <a:schemeClr val="bg1"/>
                </a:solidFill>
                <a:latin typeface="Seaford"/>
                <a:ea typeface="Calibri"/>
                <a:cs typeface="Calibri"/>
              </a:rPr>
              <a:t>OUR PARTNERS HAVE CLINICALLY-SUPPORTED OUTCOMES</a:t>
            </a:r>
          </a:p>
        </p:txBody>
      </p:sp>
      <p:sp>
        <p:nvSpPr>
          <p:cNvPr id="20" name="TextBox 14">
            <a:extLst>
              <a:ext uri="{FF2B5EF4-FFF2-40B4-BE49-F238E27FC236}">
                <a16:creationId xmlns:a16="http://schemas.microsoft.com/office/drawing/2014/main" id="{0FBDFA35-24A1-383C-8412-DE3445B50E44}"/>
              </a:ext>
            </a:extLst>
          </p:cNvPr>
          <p:cNvSpPr txBox="1"/>
          <p:nvPr/>
        </p:nvSpPr>
        <p:spPr>
          <a:xfrm>
            <a:off x="3297647" y="1445749"/>
            <a:ext cx="1134893"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Seaford"/>
                <a:ea typeface="Calibri"/>
                <a:cs typeface="Calibri"/>
              </a:rPr>
              <a:t>82%</a:t>
            </a:r>
          </a:p>
        </p:txBody>
      </p:sp>
      <p:sp>
        <p:nvSpPr>
          <p:cNvPr id="21" name="TextBox 17">
            <a:extLst>
              <a:ext uri="{FF2B5EF4-FFF2-40B4-BE49-F238E27FC236}">
                <a16:creationId xmlns:a16="http://schemas.microsoft.com/office/drawing/2014/main" id="{301D4E7C-5EC3-26DB-C4E7-819FF1B79BBF}"/>
              </a:ext>
            </a:extLst>
          </p:cNvPr>
          <p:cNvSpPr txBox="1"/>
          <p:nvPr/>
        </p:nvSpPr>
        <p:spPr>
          <a:xfrm>
            <a:off x="4249781" y="1500891"/>
            <a:ext cx="4764487" cy="40011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latin typeface="Seaford"/>
                <a:ea typeface="Calibri"/>
                <a:cs typeface="Calibri"/>
              </a:rPr>
              <a:t>Engagement across nutrition programs</a:t>
            </a:r>
          </a:p>
        </p:txBody>
      </p:sp>
      <p:sp>
        <p:nvSpPr>
          <p:cNvPr id="3" name="Rectangle 2">
            <a:extLst>
              <a:ext uri="{FF2B5EF4-FFF2-40B4-BE49-F238E27FC236}">
                <a16:creationId xmlns:a16="http://schemas.microsoft.com/office/drawing/2014/main" id="{FA0EB91D-386C-9CEE-6C06-16D34A6BAD70}"/>
              </a:ext>
            </a:extLst>
          </p:cNvPr>
          <p:cNvSpPr/>
          <p:nvPr/>
        </p:nvSpPr>
        <p:spPr>
          <a:xfrm>
            <a:off x="494489" y="6347297"/>
            <a:ext cx="11203022" cy="40532"/>
          </a:xfrm>
          <a:prstGeom prst="rect">
            <a:avLst/>
          </a:prstGeom>
          <a:solidFill>
            <a:srgbClr val="F64330"/>
          </a:solidFill>
          <a:ln>
            <a:solidFill>
              <a:srgbClr val="F6433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4">
            <a:extLst>
              <a:ext uri="{FF2B5EF4-FFF2-40B4-BE49-F238E27FC236}">
                <a16:creationId xmlns:a16="http://schemas.microsoft.com/office/drawing/2014/main" id="{8B387C3F-CB6A-1B72-9EE0-4C398514E719}"/>
              </a:ext>
            </a:extLst>
          </p:cNvPr>
          <p:cNvSpPr/>
          <p:nvPr/>
        </p:nvSpPr>
        <p:spPr>
          <a:xfrm>
            <a:off x="2277011" y="2287099"/>
            <a:ext cx="7637977" cy="822672"/>
          </a:xfrm>
          <a:prstGeom prst="roundRect">
            <a:avLst/>
          </a:prstGeom>
          <a:solidFill>
            <a:schemeClr val="bg1"/>
          </a:solidFill>
          <a:ln w="28575">
            <a:solidFill>
              <a:srgbClr val="87C63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14">
            <a:extLst>
              <a:ext uri="{FF2B5EF4-FFF2-40B4-BE49-F238E27FC236}">
                <a16:creationId xmlns:a16="http://schemas.microsoft.com/office/drawing/2014/main" id="{695DEE18-F533-3D30-2E14-7D1C507723D7}"/>
              </a:ext>
            </a:extLst>
          </p:cNvPr>
          <p:cNvSpPr txBox="1"/>
          <p:nvPr/>
        </p:nvSpPr>
        <p:spPr>
          <a:xfrm>
            <a:off x="3297647" y="2438763"/>
            <a:ext cx="1134893"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Seaford"/>
                <a:ea typeface="Calibri"/>
                <a:cs typeface="Calibri"/>
              </a:rPr>
              <a:t>42%</a:t>
            </a:r>
          </a:p>
        </p:txBody>
      </p:sp>
      <p:sp>
        <p:nvSpPr>
          <p:cNvPr id="12" name="TextBox 17">
            <a:extLst>
              <a:ext uri="{FF2B5EF4-FFF2-40B4-BE49-F238E27FC236}">
                <a16:creationId xmlns:a16="http://schemas.microsoft.com/office/drawing/2014/main" id="{ED479E8E-AC76-8E92-375A-4D5F6E582C7C}"/>
              </a:ext>
            </a:extLst>
          </p:cNvPr>
          <p:cNvSpPr txBox="1"/>
          <p:nvPr/>
        </p:nvSpPr>
        <p:spPr>
          <a:xfrm>
            <a:off x="4249781" y="2380795"/>
            <a:ext cx="4764487"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latin typeface="Seaford"/>
                <a:ea typeface="Calibri"/>
                <a:cs typeface="Calibri"/>
              </a:rPr>
              <a:t>Success in achieving moderate lifestyle behavior change</a:t>
            </a:r>
          </a:p>
        </p:txBody>
      </p:sp>
      <p:sp>
        <p:nvSpPr>
          <p:cNvPr id="13" name="Rectangle: Rounded Corners 4">
            <a:extLst>
              <a:ext uri="{FF2B5EF4-FFF2-40B4-BE49-F238E27FC236}">
                <a16:creationId xmlns:a16="http://schemas.microsoft.com/office/drawing/2014/main" id="{CBCBACC9-E14C-22EA-7329-AB5C355799F2}"/>
              </a:ext>
            </a:extLst>
          </p:cNvPr>
          <p:cNvSpPr/>
          <p:nvPr/>
        </p:nvSpPr>
        <p:spPr>
          <a:xfrm>
            <a:off x="2277011" y="3329301"/>
            <a:ext cx="7637977" cy="822672"/>
          </a:xfrm>
          <a:prstGeom prst="roundRect">
            <a:avLst/>
          </a:prstGeom>
          <a:solidFill>
            <a:schemeClr val="bg1"/>
          </a:solidFill>
          <a:ln w="28575">
            <a:solidFill>
              <a:srgbClr val="87C63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4">
            <a:extLst>
              <a:ext uri="{FF2B5EF4-FFF2-40B4-BE49-F238E27FC236}">
                <a16:creationId xmlns:a16="http://schemas.microsoft.com/office/drawing/2014/main" id="{7321B1F7-5891-9962-AC2F-4F4E30E84829}"/>
              </a:ext>
            </a:extLst>
          </p:cNvPr>
          <p:cNvSpPr txBox="1"/>
          <p:nvPr/>
        </p:nvSpPr>
        <p:spPr>
          <a:xfrm>
            <a:off x="2978727" y="3480965"/>
            <a:ext cx="1453813"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Seaford"/>
                <a:ea typeface="Calibri"/>
                <a:cs typeface="Calibri"/>
              </a:rPr>
              <a:t>17.5%</a:t>
            </a:r>
          </a:p>
        </p:txBody>
      </p:sp>
      <p:sp>
        <p:nvSpPr>
          <p:cNvPr id="22" name="TextBox 17">
            <a:extLst>
              <a:ext uri="{FF2B5EF4-FFF2-40B4-BE49-F238E27FC236}">
                <a16:creationId xmlns:a16="http://schemas.microsoft.com/office/drawing/2014/main" id="{1E005B35-2FD0-71A7-BEC5-7E95AF06DB07}"/>
              </a:ext>
            </a:extLst>
          </p:cNvPr>
          <p:cNvSpPr txBox="1"/>
          <p:nvPr/>
        </p:nvSpPr>
        <p:spPr>
          <a:xfrm>
            <a:off x="4249781" y="3383537"/>
            <a:ext cx="4764487"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latin typeface="Seaford"/>
                <a:ea typeface="Calibri"/>
                <a:cs typeface="Calibri"/>
              </a:rPr>
              <a:t>Average decrease in HbA1c in diabetic patients using food delivery</a:t>
            </a:r>
          </a:p>
        </p:txBody>
      </p:sp>
      <p:sp>
        <p:nvSpPr>
          <p:cNvPr id="23" name="Rectangle: Rounded Corners 4">
            <a:extLst>
              <a:ext uri="{FF2B5EF4-FFF2-40B4-BE49-F238E27FC236}">
                <a16:creationId xmlns:a16="http://schemas.microsoft.com/office/drawing/2014/main" id="{8D6349C2-9EF6-26DD-6B95-31118A1BDB27}"/>
              </a:ext>
            </a:extLst>
          </p:cNvPr>
          <p:cNvSpPr/>
          <p:nvPr/>
        </p:nvSpPr>
        <p:spPr>
          <a:xfrm>
            <a:off x="2277011" y="4358779"/>
            <a:ext cx="7637977" cy="822672"/>
          </a:xfrm>
          <a:prstGeom prst="roundRect">
            <a:avLst/>
          </a:prstGeom>
          <a:solidFill>
            <a:schemeClr val="bg1"/>
          </a:solidFill>
          <a:ln w="28575">
            <a:solidFill>
              <a:srgbClr val="87C63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14">
            <a:extLst>
              <a:ext uri="{FF2B5EF4-FFF2-40B4-BE49-F238E27FC236}">
                <a16:creationId xmlns:a16="http://schemas.microsoft.com/office/drawing/2014/main" id="{DF031E83-D5A9-51AA-4CDD-3158F3A4CC0D}"/>
              </a:ext>
            </a:extLst>
          </p:cNvPr>
          <p:cNvSpPr txBox="1"/>
          <p:nvPr/>
        </p:nvSpPr>
        <p:spPr>
          <a:xfrm>
            <a:off x="3297647" y="4510443"/>
            <a:ext cx="1134893"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Seaford"/>
                <a:ea typeface="Calibri"/>
                <a:cs typeface="Calibri"/>
              </a:rPr>
              <a:t>88%</a:t>
            </a:r>
          </a:p>
        </p:txBody>
      </p:sp>
      <p:sp>
        <p:nvSpPr>
          <p:cNvPr id="25" name="TextBox 17">
            <a:extLst>
              <a:ext uri="{FF2B5EF4-FFF2-40B4-BE49-F238E27FC236}">
                <a16:creationId xmlns:a16="http://schemas.microsoft.com/office/drawing/2014/main" id="{D5184253-1362-6211-1A6E-FA82762AD9F6}"/>
              </a:ext>
            </a:extLst>
          </p:cNvPr>
          <p:cNvSpPr txBox="1"/>
          <p:nvPr/>
        </p:nvSpPr>
        <p:spPr>
          <a:xfrm>
            <a:off x="4249780" y="4411901"/>
            <a:ext cx="4764487"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latin typeface="Seaford"/>
                <a:ea typeface="Calibri"/>
                <a:cs typeface="Calibri"/>
              </a:rPr>
              <a:t>Of members were satisfied with their home-delivered meal service</a:t>
            </a:r>
          </a:p>
        </p:txBody>
      </p:sp>
      <p:sp>
        <p:nvSpPr>
          <p:cNvPr id="26" name="Rectangle: Rounded Corners 4">
            <a:extLst>
              <a:ext uri="{FF2B5EF4-FFF2-40B4-BE49-F238E27FC236}">
                <a16:creationId xmlns:a16="http://schemas.microsoft.com/office/drawing/2014/main" id="{5DB59DEA-FF15-A3C2-6103-12369C9B07B1}"/>
              </a:ext>
            </a:extLst>
          </p:cNvPr>
          <p:cNvSpPr/>
          <p:nvPr/>
        </p:nvSpPr>
        <p:spPr>
          <a:xfrm>
            <a:off x="2284231" y="5387272"/>
            <a:ext cx="7637977" cy="822672"/>
          </a:xfrm>
          <a:prstGeom prst="roundRect">
            <a:avLst/>
          </a:prstGeom>
          <a:solidFill>
            <a:schemeClr val="bg1"/>
          </a:solidFill>
          <a:ln w="28575">
            <a:solidFill>
              <a:srgbClr val="87C63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14">
            <a:extLst>
              <a:ext uri="{FF2B5EF4-FFF2-40B4-BE49-F238E27FC236}">
                <a16:creationId xmlns:a16="http://schemas.microsoft.com/office/drawing/2014/main" id="{C839B255-8946-4708-E286-2145CDC7E900}"/>
              </a:ext>
            </a:extLst>
          </p:cNvPr>
          <p:cNvSpPr txBox="1"/>
          <p:nvPr/>
        </p:nvSpPr>
        <p:spPr>
          <a:xfrm>
            <a:off x="3304867" y="5538936"/>
            <a:ext cx="1134893"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Seaford"/>
                <a:ea typeface="Calibri"/>
                <a:cs typeface="Calibri"/>
              </a:rPr>
              <a:t>50%</a:t>
            </a:r>
          </a:p>
        </p:txBody>
      </p:sp>
      <p:sp>
        <p:nvSpPr>
          <p:cNvPr id="28" name="TextBox 17">
            <a:extLst>
              <a:ext uri="{FF2B5EF4-FFF2-40B4-BE49-F238E27FC236}">
                <a16:creationId xmlns:a16="http://schemas.microsoft.com/office/drawing/2014/main" id="{E1730C41-8E1D-DB0D-ED4D-C147C149E9E9}"/>
              </a:ext>
            </a:extLst>
          </p:cNvPr>
          <p:cNvSpPr txBox="1"/>
          <p:nvPr/>
        </p:nvSpPr>
        <p:spPr>
          <a:xfrm>
            <a:off x="4249780" y="5455618"/>
            <a:ext cx="4764487"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latin typeface="Seaford"/>
                <a:ea typeface="Calibri"/>
                <a:cs typeface="Calibri"/>
              </a:rPr>
              <a:t>Reduction in ER visits during 6-month pilot program for patients with CHF </a:t>
            </a:r>
          </a:p>
        </p:txBody>
      </p:sp>
    </p:spTree>
    <p:extLst>
      <p:ext uri="{BB962C8B-B14F-4D97-AF65-F5344CB8AC3E}">
        <p14:creationId xmlns:p14="http://schemas.microsoft.com/office/powerpoint/2010/main" val="1947094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C0C4CDBD4D934EA8BAAFA2BD427B2F" ma:contentTypeVersion="19" ma:contentTypeDescription="Create a new document." ma:contentTypeScope="" ma:versionID="5315c4344338331ca4a543ba5187f4a4">
  <xsd:schema xmlns:xsd="http://www.w3.org/2001/XMLSchema" xmlns:xs="http://www.w3.org/2001/XMLSchema" xmlns:p="http://schemas.microsoft.com/office/2006/metadata/properties" xmlns:ns2="a839353f-a923-4c81-ac81-2ad5ddae9fed" xmlns:ns3="65f4b575-b71f-4234-8394-033f4158dac5" targetNamespace="http://schemas.microsoft.com/office/2006/metadata/properties" ma:root="true" ma:fieldsID="d517538832395e24e001c08f8702b205" ns2:_="" ns3:_="">
    <xsd:import namespace="a839353f-a923-4c81-ac81-2ad5ddae9fed"/>
    <xsd:import namespace="65f4b575-b71f-4234-8394-033f4158da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KathyMarco"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9353f-a923-4c81-ac81-2ad5ddae9f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53f8d45-5cc0-4852-8910-d5ccb5171460" ma:termSetId="09814cd3-568e-fe90-9814-8d621ff8fb84" ma:anchorId="fba54fb3-c3e1-fe81-a776-ca4b69148c4d" ma:open="true" ma:isKeyword="false">
      <xsd:complexType>
        <xsd:sequence>
          <xsd:element ref="pc:Terms" minOccurs="0" maxOccurs="1"/>
        </xsd:sequence>
      </xsd:complexType>
    </xsd:element>
    <xsd:element name="KathyMarco" ma:index="24" nillable="true" ma:displayName="Kathy Marco" ma:format="DateOnly" ma:internalName="KathyMarco">
      <xsd:simpleType>
        <xsd:restriction base="dms:DateTim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5f4b575-b71f-4234-8394-033f4158dac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f783a5d-d621-4be6-bc50-10bfd8202f4c}" ma:internalName="TaxCatchAll" ma:showField="CatchAllData" ma:web="65f4b575-b71f-4234-8394-033f4158da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0388BC-12B6-4CD2-8264-7E1157C58FAC}"/>
</file>

<file path=customXml/itemProps2.xml><?xml version="1.0" encoding="utf-8"?>
<ds:datastoreItem xmlns:ds="http://schemas.openxmlformats.org/officeDocument/2006/customXml" ds:itemID="{7B57C972-F084-4FBC-8353-B38CB75AA84C}"/>
</file>

<file path=docProps/app.xml><?xml version="1.0" encoding="utf-8"?>
<Properties xmlns="http://schemas.openxmlformats.org/officeDocument/2006/extended-properties" xmlns:vt="http://schemas.openxmlformats.org/officeDocument/2006/docPropsVTypes">
  <TotalTime>115</TotalTime>
  <Words>340</Words>
  <Application>Microsoft Macintosh PowerPoint</Application>
  <PresentationFormat>Widescreen</PresentationFormat>
  <Paragraphs>78</Paragraphs>
  <Slides>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vt:lpstr>
      <vt:lpstr>Seaford</vt:lpstr>
      <vt:lpstr>Office Theme</vt:lpstr>
      <vt:lpstr>PowerPoint Presentation</vt:lpstr>
      <vt:lpstr>OUR PARTNERS PROVIDE:</vt:lpstr>
      <vt:lpstr>Nutrition4Good was created to take the best in the field and merge them together to be able to bring eligible members of 1115 programs what is needed when it's needed, 24/7</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Swanson</dc:creator>
  <cp:lastModifiedBy>Grace Swanson</cp:lastModifiedBy>
  <cp:revision>71</cp:revision>
  <dcterms:created xsi:type="dcterms:W3CDTF">2024-04-24T18:02:01Z</dcterms:created>
  <dcterms:modified xsi:type="dcterms:W3CDTF">2024-05-24T17:49:06Z</dcterms:modified>
</cp:coreProperties>
</file>