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Quattrocento Sans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gfolCaAiWGGpF1CtwlfzToyGI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J. Intro and brief scope of FFFA work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 intro</a:t>
            </a:r>
            <a:endParaRPr/>
          </a:p>
        </p:txBody>
      </p:sp>
      <p:sp>
        <p:nvSpPr>
          <p:cNvPr id="87" name="Google Shape;8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1ccd70be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2e1ccd70bef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 slide about who we serve, not included in the safety net- SPECIFIC WHO- my story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J. speaks to BIPOC left out of safety net or worse not dignified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***POINT OF this SLIDE is that we SERVE those that fall through the “Safety Net” of government and other programs</a:t>
            </a:r>
            <a:endParaRPr/>
          </a:p>
        </p:txBody>
      </p:sp>
      <p:sp>
        <p:nvSpPr>
          <p:cNvPr id="98" name="Google Shape;98;g2e1ccd70bef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e1ccd70bef_0_4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1/23/2023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2e1ccd70bef_0_4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1ccd70be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2e1ccd70bef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 speaks to 2024 MoU’s with QTBIPoc Farms ($15k, spend down model)  and Nourish NY, Procurement as a vehicle for dismantling racism in the food systems….you’ll learn more from the experts later today.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J. speaks to </a:t>
            </a:r>
            <a:endParaRPr/>
          </a:p>
        </p:txBody>
      </p:sp>
      <p:sp>
        <p:nvSpPr>
          <p:cNvPr id="114" name="Google Shape;114;g2e1ccd70bef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e1ccd70bef_0_6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1/23/2023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e1ccd70bef_0_6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WE BUILD SOLIDARITY/ the strong foundation our communities need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Connected communities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 culture of shared ownership, mutual aid, and belonging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Patterns and practices of reparative redistribution of resources that builds a sustainable equitable system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 A community invested in the success of ourselves, our families, our children, our neighbors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Mutual aid embedded into organization and company work culture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 Strong local mutual aid network and with trusted, reliable community resource/food access points 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1/23/2023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00">
                <a:solidFill>
                  <a:srgbClr val="42424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is the dominant narrative you’re challenging with your idea? What is the counter-narrative you’re trying to make a reality?</a:t>
            </a:r>
            <a:endParaRPr sz="1900">
              <a:solidFill>
                <a:srgbClr val="4242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whole project is about changing the dominant narrative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Dominant narrative: Capitalism and white supremacy set up a market based food system that doesn’t feed everyone, and throws 30% to 40% of our country’s food supply to landfills… this isn’t working for our communities and we deserve more, we can build access to more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counter narrative: food is a human right! It is inhumane to treat food as a commodity, so we are sharing and and in the process building trust and love in our community…and building a food system that actually works – and if we can create equity in food, we can translate that model of organizing to change other narratives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Destigmatize Food Insecurity and Poverty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Reject the means-testing and policing of resources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Embrace a mutual aid culture that redistributes resources according to human need. 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Drive the culture shift from individualism to community solidarity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1/23/2023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650" y="-12"/>
            <a:ext cx="4856675" cy="48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1975" y="3129800"/>
            <a:ext cx="6613851" cy="24566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</p:pic>
      <p:sp>
        <p:nvSpPr>
          <p:cNvPr id="92" name="Google Shape;92;p2"/>
          <p:cNvSpPr txBox="1"/>
          <p:nvPr/>
        </p:nvSpPr>
        <p:spPr>
          <a:xfrm>
            <a:off x="5317550" y="725800"/>
            <a:ext cx="6309900" cy="1229400"/>
          </a:xfrm>
          <a:prstGeom prst="rect">
            <a:avLst/>
          </a:prstGeom>
          <a:solidFill>
            <a:srgbClr val="3CB0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THE SAFETY NET</a:t>
            </a:r>
            <a:endParaRPr sz="3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RELATIONSHIPS</a:t>
            </a:r>
            <a:endParaRPr sz="3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592475" y="5406425"/>
            <a:ext cx="4340100" cy="1066500"/>
          </a:xfrm>
          <a:prstGeom prst="rect">
            <a:avLst/>
          </a:prstGeom>
          <a:solidFill>
            <a:srgbClr val="B5C96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 FOOD SUMMIT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2325" y="5406425"/>
            <a:ext cx="2177400" cy="8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1ccd70bef_0_42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e1ccd70bef_0_42"/>
          <p:cNvSpPr/>
          <p:nvPr/>
        </p:nvSpPr>
        <p:spPr>
          <a:xfrm rot="-5400000">
            <a:off x="4822800" y="-2215975"/>
            <a:ext cx="1715400" cy="11361000"/>
          </a:xfrm>
          <a:prstGeom prst="rect">
            <a:avLst/>
          </a:prstGeom>
          <a:solidFill>
            <a:srgbClr val="B5C961"/>
          </a:solidFill>
          <a:ln w="19050" cap="flat" cmpd="sng">
            <a:solidFill>
              <a:srgbClr val="3CB0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e1ccd70bef_0_42"/>
          <p:cNvSpPr/>
          <p:nvPr/>
        </p:nvSpPr>
        <p:spPr>
          <a:xfrm>
            <a:off x="533225" y="413575"/>
            <a:ext cx="9346500" cy="560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2e1ccd70bef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13" y="3039275"/>
            <a:ext cx="2028269" cy="2704348"/>
          </a:xfrm>
          <a:prstGeom prst="rect">
            <a:avLst/>
          </a:prstGeom>
          <a:noFill/>
          <a:ln w="38100" cap="flat" cmpd="sng">
            <a:solidFill>
              <a:srgbClr val="3CB0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g2e1ccd70bef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863" y="225020"/>
            <a:ext cx="1917151" cy="2556180"/>
          </a:xfrm>
          <a:prstGeom prst="rect">
            <a:avLst/>
          </a:prstGeom>
          <a:noFill/>
          <a:ln w="38100" cap="flat" cmpd="sng">
            <a:solidFill>
              <a:srgbClr val="3CB0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" name="Google Shape;107;g2e1ccd70bef_0_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4300" y="311050"/>
            <a:ext cx="3143424" cy="2095600"/>
          </a:xfrm>
          <a:prstGeom prst="rect">
            <a:avLst/>
          </a:prstGeom>
          <a:noFill/>
          <a:ln w="38100" cap="flat" cmpd="sng">
            <a:solidFill>
              <a:srgbClr val="3CB0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8" name="Google Shape;108;g2e1ccd70bef_0_42"/>
          <p:cNvPicPr preferRelativeResize="0"/>
          <p:nvPr/>
        </p:nvPicPr>
        <p:blipFill rotWithShape="1">
          <a:blip r:embed="rId6">
            <a:alphaModFix/>
          </a:blip>
          <a:srcRect t="10130" b="43525"/>
          <a:stretch/>
        </p:blipFill>
        <p:spPr>
          <a:xfrm>
            <a:off x="4826150" y="665375"/>
            <a:ext cx="5157269" cy="2944326"/>
          </a:xfrm>
          <a:custGeom>
            <a:avLst/>
            <a:gdLst/>
            <a:ahLst/>
            <a:cxnLst/>
            <a:rect l="l" t="t" r="r" b="b"/>
            <a:pathLst>
              <a:path w="6569769" h="3750734" extrusionOk="0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ln w="38100" cap="flat" cmpd="sng">
            <a:solidFill>
              <a:srgbClr val="3CB0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" name="Google Shape;109;g2e1ccd70bef_0_42"/>
          <p:cNvPicPr preferRelativeResize="0"/>
          <p:nvPr/>
        </p:nvPicPr>
        <p:blipFill rotWithShape="1">
          <a:blip r:embed="rId7">
            <a:alphaModFix/>
          </a:blip>
          <a:srcRect l="2160" t="33360" r="-2160" b="36220"/>
          <a:stretch/>
        </p:blipFill>
        <p:spPr>
          <a:xfrm>
            <a:off x="4821574" y="4117100"/>
            <a:ext cx="4906119" cy="1715236"/>
          </a:xfrm>
          <a:custGeom>
            <a:avLst/>
            <a:gdLst/>
            <a:ahLst/>
            <a:cxnLst/>
            <a:rect l="l" t="t" r="r" b="b"/>
            <a:pathLst>
              <a:path w="8009991" h="2970106" extrusionOk="0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ln w="38100" cap="flat" cmpd="sng">
            <a:solidFill>
              <a:srgbClr val="3CB0A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0" name="Google Shape;110;g2e1ccd70bef_0_42"/>
          <p:cNvPicPr preferRelativeResize="0"/>
          <p:nvPr/>
        </p:nvPicPr>
        <p:blipFill rotWithShape="1">
          <a:blip r:embed="rId8">
            <a:alphaModFix/>
          </a:blip>
          <a:srcRect l="12020" r="-6368"/>
          <a:stretch/>
        </p:blipFill>
        <p:spPr>
          <a:xfrm>
            <a:off x="2716577" y="2334922"/>
            <a:ext cx="3826587" cy="3497580"/>
          </a:xfrm>
          <a:custGeom>
            <a:avLst/>
            <a:gdLst/>
            <a:ahLst/>
            <a:cxnLst/>
            <a:rect l="l" t="t" r="r" b="b"/>
            <a:pathLst>
              <a:path w="7503111" h="6858000" extrusionOk="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ln w="19050" cap="flat" cmpd="sng">
            <a:solidFill>
              <a:srgbClr val="3CB0A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1ccd70bef_0_61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e1ccd70bef_0_61"/>
          <p:cNvSpPr/>
          <p:nvPr/>
        </p:nvSpPr>
        <p:spPr>
          <a:xfrm rot="-5400000">
            <a:off x="4822800" y="-2215975"/>
            <a:ext cx="1715400" cy="11361000"/>
          </a:xfrm>
          <a:prstGeom prst="rect">
            <a:avLst/>
          </a:prstGeom>
          <a:solidFill>
            <a:srgbClr val="B5C961"/>
          </a:solidFill>
          <a:ln w="19050" cap="flat" cmpd="sng">
            <a:solidFill>
              <a:srgbClr val="3CB0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e1ccd70bef_0_61"/>
          <p:cNvSpPr/>
          <p:nvPr/>
        </p:nvSpPr>
        <p:spPr>
          <a:xfrm>
            <a:off x="533225" y="681925"/>
            <a:ext cx="9346500" cy="5332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CB0AF"/>
            </a:solidFill>
            <a:prstDash val="solid"/>
            <a:round/>
            <a:headEnd type="none" w="sm" len="sm"/>
            <a:tailEnd type="none" w="sm" len="sm"/>
          </a:ln>
          <a:effectLst>
            <a:outerShdw blurRad="139700" dist="127000" dir="5400000" algn="t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2e1ccd70bef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174" y="604725"/>
            <a:ext cx="1824930" cy="17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e1ccd70bef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925" y="5196950"/>
            <a:ext cx="4665498" cy="66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e1ccd70bef_0_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6949" y="642914"/>
            <a:ext cx="2620909" cy="163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e1ccd70bef_0_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3925" y="3283401"/>
            <a:ext cx="3861536" cy="102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e1ccd70bef_0_61" descr="Sovereign Herbs LLC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9413" y="2484800"/>
            <a:ext cx="1546299" cy="15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e1ccd70bef_0_61" descr="Soul Fire Farm"/>
          <p:cNvPicPr preferRelativeResize="0"/>
          <p:nvPr/>
        </p:nvPicPr>
        <p:blipFill rotWithShape="1">
          <a:blip r:embed="rId8">
            <a:alphaModFix/>
          </a:blip>
          <a:srcRect l="4943" t="3699" r="5006" b="4270"/>
          <a:stretch/>
        </p:blipFill>
        <p:spPr>
          <a:xfrm>
            <a:off x="684375" y="530504"/>
            <a:ext cx="1629150" cy="186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e1ccd70bef_0_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73650" y="2586501"/>
            <a:ext cx="1629170" cy="16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e1ccd70bef_0_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7647" y="4376900"/>
            <a:ext cx="3113924" cy="7653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10"/>
              </a:srgbClr>
            </a:outerShdw>
          </a:effectLst>
        </p:spPr>
      </p:pic>
      <p:pic>
        <p:nvPicPr>
          <p:cNvPr id="129" name="Google Shape;129;g2e1ccd70bef_0_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48013" y="4225475"/>
            <a:ext cx="3139830" cy="16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e1ccd70bef_0_61" descr="Regional Food Bank of Northeastern New York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51000" y="681925"/>
            <a:ext cx="1778486" cy="12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e1ccd70bef_0_61" descr="flogo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55375" y="2023868"/>
            <a:ext cx="1778475" cy="134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1075776" y="1188625"/>
            <a:ext cx="3412200" cy="4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5255259" y="1877472"/>
            <a:ext cx="60084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18"/>
          <p:cNvSpPr/>
          <p:nvPr/>
        </p:nvSpPr>
        <p:spPr>
          <a:xfrm>
            <a:off x="1134827" y="730900"/>
            <a:ext cx="3294090" cy="12188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CB0AF"/>
                </a:solidFill>
                <a:latin typeface="Arial"/>
              </a:rPr>
              <a:t>ASK</a:t>
            </a:r>
          </a:p>
        </p:txBody>
      </p:sp>
      <p:sp>
        <p:nvSpPr>
          <p:cNvPr id="143" name="Google Shape;143;p18"/>
          <p:cNvSpPr/>
          <p:nvPr/>
        </p:nvSpPr>
        <p:spPr>
          <a:xfrm>
            <a:off x="5032099" y="868550"/>
            <a:ext cx="4233039" cy="12199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3F3F3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B5C961"/>
                </a:solidFill>
                <a:latin typeface="Arial"/>
              </a:rPr>
              <a:t>Listen</a:t>
            </a:r>
          </a:p>
        </p:txBody>
      </p:sp>
      <p:sp>
        <p:nvSpPr>
          <p:cNvPr id="144" name="Google Shape;144;p18"/>
          <p:cNvSpPr/>
          <p:nvPr/>
        </p:nvSpPr>
        <p:spPr>
          <a:xfrm>
            <a:off x="1806825" y="2595450"/>
            <a:ext cx="7266411" cy="9463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CB0AF"/>
                </a:solidFill>
                <a:latin typeface="Arial"/>
              </a:rPr>
              <a:t>Non Competitive Funding</a:t>
            </a:r>
          </a:p>
        </p:txBody>
      </p:sp>
      <p:sp>
        <p:nvSpPr>
          <p:cNvPr id="145" name="Google Shape;145;p18"/>
          <p:cNvSpPr/>
          <p:nvPr/>
        </p:nvSpPr>
        <p:spPr>
          <a:xfrm>
            <a:off x="448038" y="4048708"/>
            <a:ext cx="7328846" cy="16187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5C961"/>
                </a:solidFill>
                <a:latin typeface="Arial"/>
              </a:rPr>
              <a:t>COMMUNITY BASED </a:t>
            </a:r>
            <a:b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5C961"/>
                </a:solidFill>
                <a:latin typeface="Arial"/>
              </a:rPr>
            </a:br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B5C961"/>
                </a:solidFill>
                <a:latin typeface="Arial"/>
              </a:rPr>
              <a:t>SOLUTION</a:t>
            </a:r>
          </a:p>
        </p:txBody>
      </p:sp>
      <p:sp>
        <p:nvSpPr>
          <p:cNvPr id="146" name="Google Shape;146;p18"/>
          <p:cNvSpPr/>
          <p:nvPr/>
        </p:nvSpPr>
        <p:spPr>
          <a:xfrm>
            <a:off x="8506716" y="4048704"/>
            <a:ext cx="3015974" cy="24389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rgbClr val="3F3F3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3CB0AF"/>
                </a:solidFill>
                <a:latin typeface="Arial"/>
              </a:rPr>
              <a:t>LEARN </a:t>
            </a:r>
            <a:br>
              <a:rPr b="1" i="0">
                <a:ln w="19050" cap="flat" cmpd="sng">
                  <a:solidFill>
                    <a:srgbClr val="3F3F3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3CB0AF"/>
                </a:solidFill>
                <a:latin typeface="Arial"/>
              </a:rPr>
            </a:br>
            <a:r>
              <a:rPr b="1" i="0">
                <a:ln w="19050" cap="flat" cmpd="sng">
                  <a:solidFill>
                    <a:srgbClr val="3F3F3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3CB0AF"/>
                </a:solidFill>
                <a:latin typeface="Arial"/>
              </a:rPr>
              <a:t>SHARE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4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3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15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w="57150" cap="flat" cmpd="sng">
            <a:solidFill>
              <a:srgbClr val="3CB0A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15"/>
          <p:cNvSpPr txBox="1">
            <a:spLocks noGrp="1"/>
          </p:cNvSpPr>
          <p:nvPr>
            <p:ph type="body" idx="1"/>
          </p:nvPr>
        </p:nvSpPr>
        <p:spPr>
          <a:xfrm>
            <a:off x="565573" y="2519918"/>
            <a:ext cx="6008400" cy="31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1081350" y="133350"/>
            <a:ext cx="4976853" cy="1525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CB0AF"/>
                </a:solidFill>
                <a:latin typeface="Arial"/>
              </a:rPr>
              <a:t>PROGRESSIVE</a:t>
            </a:r>
          </a:p>
        </p:txBody>
      </p:sp>
      <p:sp>
        <p:nvSpPr>
          <p:cNvPr id="158" name="Google Shape;158;p15"/>
          <p:cNvSpPr/>
          <p:nvPr/>
        </p:nvSpPr>
        <p:spPr>
          <a:xfrm>
            <a:off x="4718474" y="1841463"/>
            <a:ext cx="5776788" cy="1240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CB0AF"/>
                </a:solidFill>
                <a:latin typeface="Arial"/>
              </a:rPr>
              <a:t>STACK</a:t>
            </a:r>
          </a:p>
        </p:txBody>
      </p:sp>
      <p:sp>
        <p:nvSpPr>
          <p:cNvPr id="159" name="Google Shape;159;p15"/>
          <p:cNvSpPr/>
          <p:nvPr/>
        </p:nvSpPr>
        <p:spPr>
          <a:xfrm>
            <a:off x="731621" y="3466188"/>
            <a:ext cx="4330081" cy="12204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CB0AF"/>
                </a:solidFill>
                <a:latin typeface="Arial"/>
              </a:rPr>
              <a:t>PUSH</a:t>
            </a:r>
          </a:p>
        </p:txBody>
      </p:sp>
      <p:sp>
        <p:nvSpPr>
          <p:cNvPr id="160" name="Google Shape;160;p15"/>
          <p:cNvSpPr/>
          <p:nvPr/>
        </p:nvSpPr>
        <p:spPr>
          <a:xfrm>
            <a:off x="3186611" y="5070975"/>
            <a:ext cx="5422072" cy="12204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CB0AF"/>
                </a:solidFill>
                <a:latin typeface="Arial"/>
              </a:rPr>
              <a:t>STEER</a:t>
            </a:r>
          </a:p>
        </p:txBody>
      </p:sp>
      <p:grpSp>
        <p:nvGrpSpPr>
          <p:cNvPr id="161" name="Google Shape;161;p15"/>
          <p:cNvGrpSpPr/>
          <p:nvPr/>
        </p:nvGrpSpPr>
        <p:grpSpPr>
          <a:xfrm>
            <a:off x="106657" y="133349"/>
            <a:ext cx="731548" cy="673456"/>
            <a:chOff x="3940602" y="308034"/>
            <a:chExt cx="2116748" cy="3429000"/>
          </a:xfrm>
        </p:grpSpPr>
        <p:sp>
          <p:nvSpPr>
            <p:cNvPr id="162" name="Google Shape;162;p15"/>
            <p:cNvSpPr/>
            <p:nvPr/>
          </p:nvSpPr>
          <p:spPr>
            <a:xfrm>
              <a:off x="3940602" y="308034"/>
              <a:ext cx="566700" cy="3429000"/>
            </a:xfrm>
            <a:prstGeom prst="rect">
              <a:avLst/>
            </a:prstGeom>
            <a:solidFill>
              <a:srgbClr val="B5C961"/>
            </a:solidFill>
            <a:ln w="19050" cap="flat" cmpd="sng">
              <a:solidFill>
                <a:srgbClr val="3CB0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4715626" y="308034"/>
              <a:ext cx="566700" cy="3429000"/>
            </a:xfrm>
            <a:prstGeom prst="rect">
              <a:avLst/>
            </a:prstGeom>
            <a:solidFill>
              <a:srgbClr val="B5C961"/>
            </a:solidFill>
            <a:ln w="19050" cap="flat" cmpd="sng">
              <a:solidFill>
                <a:srgbClr val="3CB0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5490650" y="308034"/>
              <a:ext cx="566700" cy="3429000"/>
            </a:xfrm>
            <a:prstGeom prst="rect">
              <a:avLst/>
            </a:prstGeom>
            <a:solidFill>
              <a:srgbClr val="B5C961"/>
            </a:solidFill>
            <a:ln w="19050" cap="flat" cmpd="sng">
              <a:solidFill>
                <a:srgbClr val="3CB0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5"/>
          <p:cNvSpPr/>
          <p:nvPr/>
        </p:nvSpPr>
        <p:spPr>
          <a:xfrm flipH="1">
            <a:off x="8705160" y="3291842"/>
            <a:ext cx="3291900" cy="3200400"/>
          </a:xfrm>
          <a:prstGeom prst="rtTriangle">
            <a:avLst/>
          </a:prstGeom>
          <a:solidFill>
            <a:srgbClr val="B5C961"/>
          </a:solidFill>
          <a:ln w="9525" cap="flat" cmpd="sng">
            <a:solidFill>
              <a:srgbClr val="3CB0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8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8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3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3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9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0C4CDBD4D934EA8BAAFA2BD427B2F" ma:contentTypeVersion="19" ma:contentTypeDescription="Create a new document." ma:contentTypeScope="" ma:versionID="5315c4344338331ca4a543ba5187f4a4">
  <xsd:schema xmlns:xsd="http://www.w3.org/2001/XMLSchema" xmlns:xs="http://www.w3.org/2001/XMLSchema" xmlns:p="http://schemas.microsoft.com/office/2006/metadata/properties" xmlns:ns2="a839353f-a923-4c81-ac81-2ad5ddae9fed" xmlns:ns3="65f4b575-b71f-4234-8394-033f4158dac5" targetNamespace="http://schemas.microsoft.com/office/2006/metadata/properties" ma:root="true" ma:fieldsID="d517538832395e24e001c08f8702b205" ns2:_="" ns3:_="">
    <xsd:import namespace="a839353f-a923-4c81-ac81-2ad5ddae9fed"/>
    <xsd:import namespace="65f4b575-b71f-4234-8394-033f4158d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KathyMarco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9353f-a923-4c81-ac81-2ad5ddae9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3f8d45-5cc0-4852-8910-d5ccb51714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athyMarco" ma:index="24" nillable="true" ma:displayName="Kathy Marco" ma:format="DateOnly" ma:internalName="KathyMarco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4b575-b71f-4234-8394-033f4158d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783a5d-d621-4be6-bc50-10bfd8202f4c}" ma:internalName="TaxCatchAll" ma:showField="CatchAllData" ma:web="65f4b575-b71f-4234-8394-033f4158d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hyMarco xmlns="a839353f-a923-4c81-ac81-2ad5ddae9fed" xsi:nil="true"/>
    <TaxCatchAll xmlns="65f4b575-b71f-4234-8394-033f4158dac5" xsi:nil="true"/>
    <lcf76f155ced4ddcb4097134ff3c332f xmlns="a839353f-a923-4c81-ac81-2ad5ddae9fed">
      <Terms xmlns="http://schemas.microsoft.com/office/infopath/2007/PartnerControls"/>
    </lcf76f155ced4ddcb4097134ff3c332f>
    <SharedWithUsers xmlns="65f4b575-b71f-4234-8394-033f4158dac5">
      <UserInfo>
        <DisplayName>Peyton Yourch</DisplayName>
        <AccountId>5265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7200C7C-FF2E-4915-B1ED-2BEB3A658093}"/>
</file>

<file path=customXml/itemProps2.xml><?xml version="1.0" encoding="utf-8"?>
<ds:datastoreItem xmlns:ds="http://schemas.openxmlformats.org/officeDocument/2006/customXml" ds:itemID="{2D8269B5-A23D-46CE-B11F-971F795D7F40}"/>
</file>

<file path=customXml/itemProps3.xml><?xml version="1.0" encoding="utf-8"?>
<ds:datastoreItem xmlns:ds="http://schemas.openxmlformats.org/officeDocument/2006/customXml" ds:itemID="{ABCCFA03-E0E6-4305-B061-BB4AE466841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Widescreen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Goldstein, Meredith</dc:creator>
  <cp:lastModifiedBy>Lydia Calabro</cp:lastModifiedBy>
  <cp:revision>1</cp:revision>
  <dcterms:created xsi:type="dcterms:W3CDTF">2021-03-09T01:19:44Z</dcterms:created>
  <dcterms:modified xsi:type="dcterms:W3CDTF">2024-06-07T16:06:34Z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0x01010066C0C4CDBD4D934EA8BAAFA2BD427B2F</vt:lpwstr>
  </property>
  <property fmtid="{D5CDD505-2E9C-101B-9397-08002B2CF9AE}" pid="3" name="MediaServiceImageTags">
    <vt:lpwstr/>
  </property>
</Properties>
</file>