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84AFD-317A-3771-1E00-0D97BE14DE4D}" v="748" dt="2024-05-29T17:48:58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5670" autoAdjust="0"/>
  </p:normalViewPr>
  <p:slideViewPr>
    <p:cSldViewPr snapToGrid="0">
      <p:cViewPr varScale="1">
        <p:scale>
          <a:sx n="73" d="100"/>
          <a:sy n="73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E2FD9-222A-4A5B-AA03-EAC81AF135B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823B-6BEA-4D6F-8FF6-D10FEE9AF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778-D775-4681-A0E2-41CD1BD95E08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007-0941-43A4-B622-48A597E581DC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D45-E21A-40F4-BC93-9D997D563A36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" y="6356350"/>
            <a:ext cx="41148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1490" y="6344920"/>
            <a:ext cx="113614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B00-1F7A-4B5C-B4C6-883012B617A3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9B5-C2AA-41AC-AC27-ED3C5259E906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34E-90B0-43A6-A0A0-60995F7DD485}" type="datetime1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37E6-6060-4845-87F6-D18A1E62DA3C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9434-2276-4F28-8F3E-4D0DE50F7FF8}" type="datetime1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99BF-BEDD-4D18-9CC1-8DC52A9AEC2E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7BD4-8CEC-4987-A0C0-3DA34E549E7F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EC9F2-F43A-4C06-93EF-2B4E508667F7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2865-3332-DE33-3CE0-2B8B5DD7B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3773" y="1395533"/>
            <a:ext cx="7461849" cy="2488241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/>
              </a:rPr>
              <a:t>New York's Section 1115 Demonstration Waiver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03420-498D-E173-70A5-256F63638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7584" y="4062113"/>
            <a:ext cx="6340416" cy="24752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b="1" i="1" dirty="0">
                <a:latin typeface="Century Gothic"/>
              </a:rPr>
              <a:t>How Nutrition Can Lean In</a:t>
            </a:r>
          </a:p>
          <a:p>
            <a:endParaRPr lang="en-US" dirty="0">
              <a:latin typeface="Century Gothic"/>
            </a:endParaRPr>
          </a:p>
          <a:p>
            <a:r>
              <a:rPr lang="en-US" b="1" dirty="0">
                <a:latin typeface="Century Gothic"/>
              </a:rPr>
              <a:t>Katie Garfield, JD</a:t>
            </a:r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Director, Whole Person Care</a:t>
            </a:r>
            <a:endParaRPr lang="en-US" b="1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Center for Health Law and Policy Innovation</a:t>
            </a:r>
          </a:p>
          <a:p>
            <a:r>
              <a:rPr lang="en-US" dirty="0">
                <a:latin typeface="Century Gothic"/>
              </a:rPr>
              <a:t>Harvard Law School</a:t>
            </a:r>
          </a:p>
        </p:txBody>
      </p:sp>
      <p:pic>
        <p:nvPicPr>
          <p:cNvPr id="7" name="Picture 6" descr="A close-up of a fruit and vegetable&#10;&#10;Description automatically generated">
            <a:extLst>
              <a:ext uri="{FF2B5EF4-FFF2-40B4-BE49-F238E27FC236}">
                <a16:creationId xmlns:a16="http://schemas.microsoft.com/office/drawing/2014/main" id="{147AAB9F-DE37-22C7-5082-922F5290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2" y="-2245"/>
            <a:ext cx="3087176" cy="6862491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CCA4165-E537-BC38-4FAF-2A5C4F1C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7" y="403285"/>
            <a:ext cx="399906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EA9-C492-1C09-9116-7487005F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0" y="825200"/>
            <a:ext cx="11277600" cy="1325563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We Are Building the Plane as We Fly It....</a:t>
            </a:r>
          </a:p>
        </p:txBody>
      </p:sp>
      <p:pic>
        <p:nvPicPr>
          <p:cNvPr id="5" name="Content Placeholder 4" descr="A close up of a green pepper&#10;&#10;Description automatically generated">
            <a:extLst>
              <a:ext uri="{FF2B5EF4-FFF2-40B4-BE49-F238E27FC236}">
                <a16:creationId xmlns:a16="http://schemas.microsoft.com/office/drawing/2014/main" id="{90800DE4-5F7D-1C49-C5A6-9E0F77C9B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65" y="5483"/>
            <a:ext cx="11938958" cy="659169"/>
          </a:xfrm>
        </p:spPr>
      </p:pic>
      <p:pic>
        <p:nvPicPr>
          <p:cNvPr id="6" name="Picture 5" descr="Child wearing jetpack running in field">
            <a:extLst>
              <a:ext uri="{FF2B5EF4-FFF2-40B4-BE49-F238E27FC236}">
                <a16:creationId xmlns:a16="http://schemas.microsoft.com/office/drawing/2014/main" id="{9E1D48F3-152D-DD1C-2BCB-E0B18E30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11" y="1940327"/>
            <a:ext cx="5387320" cy="3561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2060EF-5798-EC72-0AA6-D2C41E1B4F68}"/>
              </a:ext>
            </a:extLst>
          </p:cNvPr>
          <p:cNvSpPr txBox="1"/>
          <p:nvPr/>
        </p:nvSpPr>
        <p:spPr>
          <a:xfrm>
            <a:off x="650477" y="2992044"/>
            <a:ext cx="3907766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</a:rPr>
              <a:t>New Services</a:t>
            </a:r>
            <a:endParaRPr lang="en-US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</a:rPr>
              <a:t>New Partnerships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/>
              </a:rPr>
              <a:t>New Infrastructure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EA9-C492-1C09-9116-7487005F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4" y="2847719"/>
            <a:ext cx="11277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/>
              </a:rPr>
              <a:t>3 Ways to Ensure a Smooth Flight for Nutrition Services</a:t>
            </a:r>
            <a:endParaRPr lang="en-US" b="1" dirty="0">
              <a:latin typeface="Century Gothic"/>
            </a:endParaRPr>
          </a:p>
        </p:txBody>
      </p:sp>
      <p:pic>
        <p:nvPicPr>
          <p:cNvPr id="5" name="Content Placeholder 4" descr="A close up of a green pepper&#10;&#10;Description automatically generated">
            <a:extLst>
              <a:ext uri="{FF2B5EF4-FFF2-40B4-BE49-F238E27FC236}">
                <a16:creationId xmlns:a16="http://schemas.microsoft.com/office/drawing/2014/main" id="{90800DE4-5F7D-1C49-C5A6-9E0F77C9B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65" y="5483"/>
            <a:ext cx="11938958" cy="6591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9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EA9-C492-1C09-9116-7487005F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0" y="825200"/>
            <a:ext cx="11277600" cy="132556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b="1" dirty="0">
                <a:latin typeface="Century Gothic"/>
              </a:rPr>
              <a:t>Build a Long Enough Runway</a:t>
            </a:r>
          </a:p>
        </p:txBody>
      </p:sp>
      <p:pic>
        <p:nvPicPr>
          <p:cNvPr id="5" name="Content Placeholder 4" descr="A close up of a green pepper&#10;&#10;Description automatically generated">
            <a:extLst>
              <a:ext uri="{FF2B5EF4-FFF2-40B4-BE49-F238E27FC236}">
                <a16:creationId xmlns:a16="http://schemas.microsoft.com/office/drawing/2014/main" id="{90800DE4-5F7D-1C49-C5A6-9E0F77C9B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65" y="5483"/>
            <a:ext cx="11938958" cy="659169"/>
          </a:xfrm>
        </p:spPr>
      </p:pic>
      <p:pic>
        <p:nvPicPr>
          <p:cNvPr id="4" name="Graphic 3" descr="Take Off with solid fill">
            <a:extLst>
              <a:ext uri="{FF2B5EF4-FFF2-40B4-BE49-F238E27FC236}">
                <a16:creationId xmlns:a16="http://schemas.microsoft.com/office/drawing/2014/main" id="{67769EF4-6249-6150-8181-95A7E1F9B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04007" y="1994141"/>
            <a:ext cx="4336210" cy="4321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1DF473-CFFC-3E66-31F7-0EE3AC8CA3BC}"/>
              </a:ext>
            </a:extLst>
          </p:cNvPr>
          <p:cNvSpPr txBox="1"/>
          <p:nvPr/>
        </p:nvSpPr>
        <p:spPr>
          <a:xfrm>
            <a:off x="350885" y="3017301"/>
            <a:ext cx="675774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>
                <a:latin typeface="Century Gothic"/>
              </a:rPr>
              <a:t>Create an Approach that Allows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>
                <a:latin typeface="Century Gothic"/>
              </a:rPr>
              <a:t>Enough time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>
                <a:latin typeface="Century Gothic"/>
              </a:rPr>
              <a:t>Enough </a:t>
            </a:r>
            <a:r>
              <a:rPr lang="en-US" sz="2800" dirty="0" smtClean="0">
                <a:latin typeface="Century Gothic"/>
              </a:rPr>
              <a:t>input</a:t>
            </a:r>
            <a:endParaRPr lang="en-US" sz="2800" dirty="0"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EA9-C492-1C09-9116-7487005F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0" y="825200"/>
            <a:ext cx="11277600" cy="1325563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2. Hire Experienced Pilots</a:t>
            </a:r>
          </a:p>
        </p:txBody>
      </p:sp>
      <p:pic>
        <p:nvPicPr>
          <p:cNvPr id="5" name="Content Placeholder 4" descr="A close up of a green pepper&#10;&#10;Description automatically generated">
            <a:extLst>
              <a:ext uri="{FF2B5EF4-FFF2-40B4-BE49-F238E27FC236}">
                <a16:creationId xmlns:a16="http://schemas.microsoft.com/office/drawing/2014/main" id="{90800DE4-5F7D-1C49-C5A6-9E0F77C9B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65" y="5483"/>
            <a:ext cx="11938958" cy="659169"/>
          </a:xfrm>
        </p:spPr>
      </p:pic>
      <p:pic>
        <p:nvPicPr>
          <p:cNvPr id="3" name="Graphic 2" descr="Pilot female with solid fill">
            <a:extLst>
              <a:ext uri="{FF2B5EF4-FFF2-40B4-BE49-F238E27FC236}">
                <a16:creationId xmlns:a16="http://schemas.microsoft.com/office/drawing/2014/main" id="{B2F5D9AB-23B2-8B64-B75D-CA1BECA8C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61253" y="2497347"/>
            <a:ext cx="2769078" cy="2826588"/>
          </a:xfrm>
          <a:prstGeom prst="rect">
            <a:avLst/>
          </a:prstGeom>
        </p:spPr>
      </p:pic>
      <p:pic>
        <p:nvPicPr>
          <p:cNvPr id="4" name="Graphic 3" descr="Pilot male with solid fill">
            <a:extLst>
              <a:ext uri="{FF2B5EF4-FFF2-40B4-BE49-F238E27FC236}">
                <a16:creationId xmlns:a16="http://schemas.microsoft.com/office/drawing/2014/main" id="{0338037F-4D1E-6057-CE07-32ACDCBB2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30839" y="2497347"/>
            <a:ext cx="3013492" cy="2840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9484F-70F5-F44D-4395-6E6FA7A2C00B}"/>
              </a:ext>
            </a:extLst>
          </p:cNvPr>
          <p:cNvSpPr txBox="1"/>
          <p:nvPr/>
        </p:nvSpPr>
        <p:spPr>
          <a:xfrm>
            <a:off x="350885" y="2499716"/>
            <a:ext cx="6757745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>
                <a:latin typeface="Century Gothic"/>
              </a:rPr>
              <a:t>Ensure experienced, community-based organizations can participate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>
                <a:latin typeface="Century Gothic"/>
              </a:rPr>
              <a:t>Service rates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 smtClean="0">
                <a:latin typeface="Century Gothic"/>
              </a:rPr>
              <a:t>Infrastructural support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 smtClean="0">
                <a:latin typeface="Century Gothic"/>
              </a:rPr>
              <a:t>Flexibility</a:t>
            </a:r>
            <a:endParaRPr lang="en-US" sz="2800" dirty="0"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Ctr for Health Law and Policy Innovation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EA9-C492-1C09-9116-7487005F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0" y="825200"/>
            <a:ext cx="11277600" cy="1325563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3. Have a Vision for How to Land</a:t>
            </a:r>
          </a:p>
        </p:txBody>
      </p:sp>
      <p:pic>
        <p:nvPicPr>
          <p:cNvPr id="5" name="Content Placeholder 4" descr="A close up of a green pepper&#10;&#10;Description automatically generated">
            <a:extLst>
              <a:ext uri="{FF2B5EF4-FFF2-40B4-BE49-F238E27FC236}">
                <a16:creationId xmlns:a16="http://schemas.microsoft.com/office/drawing/2014/main" id="{90800DE4-5F7D-1C49-C5A6-9E0F77C9B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65" y="5483"/>
            <a:ext cx="11938958" cy="659169"/>
          </a:xfrm>
        </p:spPr>
      </p:pic>
      <p:pic>
        <p:nvPicPr>
          <p:cNvPr id="3" name="Graphic 2" descr="Landing with solid fill">
            <a:extLst>
              <a:ext uri="{FF2B5EF4-FFF2-40B4-BE49-F238E27FC236}">
                <a16:creationId xmlns:a16="http://schemas.microsoft.com/office/drawing/2014/main" id="{E1C58DC7-F240-1CD9-C558-1170FA40E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19026" y="2166668"/>
            <a:ext cx="4566247" cy="4537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DB871-87DD-2226-0D0D-EE3E2987334B}"/>
              </a:ext>
            </a:extLst>
          </p:cNvPr>
          <p:cNvSpPr txBox="1"/>
          <p:nvPr/>
        </p:nvSpPr>
        <p:spPr>
          <a:xfrm>
            <a:off x="533904" y="2754236"/>
            <a:ext cx="626192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>
                <a:latin typeface="Century Gothic"/>
              </a:rPr>
              <a:t>Think about Evaluation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>
                <a:latin typeface="Century Gothic"/>
              </a:rPr>
              <a:t>How are we defining success?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en-US" sz="2800" dirty="0">
                <a:latin typeface="Century Gothic"/>
              </a:rPr>
              <a:t>Evaluate the SYSTEM </a:t>
            </a:r>
            <a:endParaRPr lang="en-US" sz="2800" dirty="0" smtClean="0">
              <a:latin typeface="Century Gothic"/>
            </a:endParaRPr>
          </a:p>
          <a:p>
            <a:pPr marL="285750" indent="-285750">
              <a:spcAft>
                <a:spcPts val="1200"/>
              </a:spcAft>
              <a:buFont typeface="Courier New"/>
              <a:buChar char="o"/>
            </a:pPr>
            <a:r>
              <a:rPr lang="en-US" sz="2800" b="1" dirty="0" smtClean="0">
                <a:latin typeface="Century Gothic"/>
              </a:rPr>
              <a:t>Know the </a:t>
            </a:r>
            <a:r>
              <a:rPr lang="en-US" sz="2800" b="1" u="sng" dirty="0" smtClean="0">
                <a:latin typeface="Century Gothic"/>
              </a:rPr>
              <a:t>Destination</a:t>
            </a:r>
            <a:endParaRPr lang="en-US" sz="2800" b="1" u="sng" dirty="0" smtClean="0">
              <a:latin typeface="Century Gothic"/>
            </a:endParaRPr>
          </a:p>
          <a:p>
            <a:pPr marL="285750" indent="-285750">
              <a:spcAft>
                <a:spcPts val="1200"/>
              </a:spcAft>
              <a:buFont typeface="Courier New"/>
              <a:buChar char="o"/>
            </a:pPr>
            <a:endParaRPr lang="en-US" sz="2800" dirty="0"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Ctr</a:t>
            </a:r>
            <a:r>
              <a:rPr lang="en-US" dirty="0" smtClean="0">
                <a:solidFill>
                  <a:srgbClr val="C00000"/>
                </a:solidFill>
              </a:rPr>
              <a:t> for Health Law and Policy Innovation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0C4CDBD4D934EA8BAAFA2BD427B2F" ma:contentTypeVersion="19" ma:contentTypeDescription="Create a new document." ma:contentTypeScope="" ma:versionID="5315c4344338331ca4a543ba5187f4a4">
  <xsd:schema xmlns:xsd="http://www.w3.org/2001/XMLSchema" xmlns:xs="http://www.w3.org/2001/XMLSchema" xmlns:p="http://schemas.microsoft.com/office/2006/metadata/properties" xmlns:ns2="a839353f-a923-4c81-ac81-2ad5ddae9fed" xmlns:ns3="65f4b575-b71f-4234-8394-033f4158dac5" targetNamespace="http://schemas.microsoft.com/office/2006/metadata/properties" ma:root="true" ma:fieldsID="d517538832395e24e001c08f8702b205" ns2:_="" ns3:_="">
    <xsd:import namespace="a839353f-a923-4c81-ac81-2ad5ddae9fed"/>
    <xsd:import namespace="65f4b575-b71f-4234-8394-033f4158d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athyMarc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9353f-a923-4c81-ac81-2ad5ddae9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3f8d45-5cc0-4852-8910-d5ccb5171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athyMarco" ma:index="24" nillable="true" ma:displayName="Kathy Marco" ma:format="DateOnly" ma:internalName="KathyMarco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4b575-b71f-4234-8394-033f4158d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783a5d-d621-4be6-bc50-10bfd8202f4c}" ma:internalName="TaxCatchAll" ma:showField="CatchAllData" ma:web="65f4b575-b71f-4234-8394-033f4158d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hyMarco xmlns="a839353f-a923-4c81-ac81-2ad5ddae9fed" xsi:nil="true"/>
    <TaxCatchAll xmlns="65f4b575-b71f-4234-8394-033f4158dac5" xsi:nil="true"/>
    <lcf76f155ced4ddcb4097134ff3c332f xmlns="a839353f-a923-4c81-ac81-2ad5ddae9f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E4483-CD3D-4363-97F3-86228B10138F}"/>
</file>

<file path=customXml/itemProps2.xml><?xml version="1.0" encoding="utf-8"?>
<ds:datastoreItem xmlns:ds="http://schemas.openxmlformats.org/officeDocument/2006/customXml" ds:itemID="{76ABBAE4-B68D-4D70-81ED-4EEBEC2E5C47}"/>
</file>

<file path=customXml/itemProps3.xml><?xml version="1.0" encoding="utf-8"?>
<ds:datastoreItem xmlns:ds="http://schemas.openxmlformats.org/officeDocument/2006/customXml" ds:itemID="{EF518CA8-7584-4AE9-83EB-135EAF8868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</TotalTime>
  <Words>152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Century Gothic</vt:lpstr>
      <vt:lpstr>Courier New</vt:lpstr>
      <vt:lpstr>office theme</vt:lpstr>
      <vt:lpstr>New York's Section 1115 Demonstration Waiver</vt:lpstr>
      <vt:lpstr>We Are Building the Plane as We Fly It....</vt:lpstr>
      <vt:lpstr>3 Ways to Ensure a Smooth Flight for Nutrition Services</vt:lpstr>
      <vt:lpstr>Build a Long Enough Runway</vt:lpstr>
      <vt:lpstr>2. Hire Experienced Pilots</vt:lpstr>
      <vt:lpstr>3. Have a Vision for How to 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Garfield, Katie</cp:lastModifiedBy>
  <cp:revision>185</cp:revision>
  <dcterms:created xsi:type="dcterms:W3CDTF">2024-05-29T16:55:37Z</dcterms:created>
  <dcterms:modified xsi:type="dcterms:W3CDTF">2024-05-30T14:29:31Z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0x01010066C0C4CDBD4D934EA8BAAFA2BD427B2F</vt:lpwstr>
  </property>
</Properties>
</file>