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3"/>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0" r:id="rId19"/>
    <p:sldId id="271" r:id="rId20"/>
    <p:sldId id="273"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9D9D5-EAF1-4306-E3D1-C5084358D7A7}" v="808" dt="2024-05-29T18:31:17.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243" autoAdjust="0"/>
  </p:normalViewPr>
  <p:slideViewPr>
    <p:cSldViewPr snapToGrid="0">
      <p:cViewPr varScale="1">
        <p:scale>
          <a:sx n="70" d="100"/>
          <a:sy n="70" d="100"/>
        </p:scale>
        <p:origin x="8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D943FE-3987-42BD-A8F9-60D993ED9BB4}" type="datetimeFigureOut">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E49EF-2295-492C-A0DB-54D84B83D520}" type="slidenum">
              <a:t>‹#›</a:t>
            </a:fld>
            <a:endParaRPr lang="en-US"/>
          </a:p>
        </p:txBody>
      </p:sp>
    </p:spTree>
    <p:extLst>
      <p:ext uri="{BB962C8B-B14F-4D97-AF65-F5344CB8AC3E}">
        <p14:creationId xmlns:p14="http://schemas.microsoft.com/office/powerpoint/2010/main" val="65616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CC5E49EF-2295-492C-A0DB-54D84B83D520}" type="slidenum">
              <a:t>13</a:t>
            </a:fld>
            <a:endParaRPr lang="en-US"/>
          </a:p>
        </p:txBody>
      </p:sp>
    </p:spTree>
    <p:extLst>
      <p:ext uri="{BB962C8B-B14F-4D97-AF65-F5344CB8AC3E}">
        <p14:creationId xmlns:p14="http://schemas.microsoft.com/office/powerpoint/2010/main" val="2269641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E49EF-2295-492C-A0DB-54D84B83D520}" type="slidenum">
              <a:rPr lang="en-US" smtClean="0"/>
              <a:t>14</a:t>
            </a:fld>
            <a:endParaRPr lang="en-US"/>
          </a:p>
        </p:txBody>
      </p:sp>
    </p:spTree>
    <p:extLst>
      <p:ext uri="{BB962C8B-B14F-4D97-AF65-F5344CB8AC3E}">
        <p14:creationId xmlns:p14="http://schemas.microsoft.com/office/powerpoint/2010/main" val="47415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endParaRPr lang="en-US" dirty="0"/>
          </a:p>
        </p:txBody>
      </p:sp>
      <p:sp>
        <p:nvSpPr>
          <p:cNvPr id="4" name="Slide Number Placeholder 3"/>
          <p:cNvSpPr>
            <a:spLocks noGrp="1"/>
          </p:cNvSpPr>
          <p:nvPr>
            <p:ph type="sldNum" sz="quarter" idx="5"/>
          </p:nvPr>
        </p:nvSpPr>
        <p:spPr/>
        <p:txBody>
          <a:bodyPr/>
          <a:lstStyle/>
          <a:p>
            <a:fld id="{CC5E49EF-2295-492C-A0DB-54D84B83D520}" type="slidenum">
              <a:t>15</a:t>
            </a:fld>
            <a:endParaRPr lang="en-US"/>
          </a:p>
        </p:txBody>
      </p:sp>
    </p:spTree>
    <p:extLst>
      <p:ext uri="{BB962C8B-B14F-4D97-AF65-F5344CB8AC3E}">
        <p14:creationId xmlns:p14="http://schemas.microsoft.com/office/powerpoint/2010/main" val="3063024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endParaRPr lang="en-US" dirty="0"/>
          </a:p>
        </p:txBody>
      </p:sp>
      <p:sp>
        <p:nvSpPr>
          <p:cNvPr id="4" name="Slide Number Placeholder 3"/>
          <p:cNvSpPr>
            <a:spLocks noGrp="1"/>
          </p:cNvSpPr>
          <p:nvPr>
            <p:ph type="sldNum" sz="quarter" idx="5"/>
          </p:nvPr>
        </p:nvSpPr>
        <p:spPr/>
        <p:txBody>
          <a:bodyPr/>
          <a:lstStyle/>
          <a:p>
            <a:fld id="{CC5E49EF-2295-492C-A0DB-54D84B83D520}" type="slidenum">
              <a:t>16</a:t>
            </a:fld>
            <a:endParaRPr lang="en-US"/>
          </a:p>
        </p:txBody>
      </p:sp>
    </p:spTree>
    <p:extLst>
      <p:ext uri="{BB962C8B-B14F-4D97-AF65-F5344CB8AC3E}">
        <p14:creationId xmlns:p14="http://schemas.microsoft.com/office/powerpoint/2010/main" val="159503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5E49EF-2295-492C-A0DB-54D84B83D520}" type="slidenum">
              <a:rPr lang="en-US" smtClean="0"/>
              <a:t>17</a:t>
            </a:fld>
            <a:endParaRPr lang="en-US"/>
          </a:p>
        </p:txBody>
      </p:sp>
    </p:spTree>
    <p:extLst>
      <p:ext uri="{BB962C8B-B14F-4D97-AF65-F5344CB8AC3E}">
        <p14:creationId xmlns:p14="http://schemas.microsoft.com/office/powerpoint/2010/main" val="270296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CC5E49EF-2295-492C-A0DB-54D84B83D520}" type="slidenum">
              <a:t>18</a:t>
            </a:fld>
            <a:endParaRPr lang="en-US"/>
          </a:p>
        </p:txBody>
      </p:sp>
    </p:spTree>
    <p:extLst>
      <p:ext uri="{BB962C8B-B14F-4D97-AF65-F5344CB8AC3E}">
        <p14:creationId xmlns:p14="http://schemas.microsoft.com/office/powerpoint/2010/main" val="334142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B8C423-54FB-4EB1-B7A1-03E50B399D0D}" type="datetime1">
              <a:rPr lang="en-US" smtClean="0"/>
              <a:t>5/30/2024</a:t>
            </a:fld>
            <a:endParaRPr lang="en-US"/>
          </a:p>
        </p:txBody>
      </p:sp>
      <p:sp>
        <p:nvSpPr>
          <p:cNvPr id="5" name="Footer Placeholder 4"/>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22AB6-6D46-4C94-8C86-82B56B657BF1}" type="datetime1">
              <a:rPr lang="en-US" smtClean="0"/>
              <a:t>5/30/2024</a:t>
            </a:fld>
            <a:endParaRPr lang="en-US"/>
          </a:p>
        </p:txBody>
      </p:sp>
      <p:sp>
        <p:nvSpPr>
          <p:cNvPr id="5" name="Footer Placeholder 4"/>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64963-801A-4DD6-8911-DD1A791FBC45}" type="datetime1">
              <a:rPr lang="en-US" smtClean="0"/>
              <a:t>5/30/2024</a:t>
            </a:fld>
            <a:endParaRPr lang="en-US"/>
          </a:p>
        </p:txBody>
      </p:sp>
      <p:sp>
        <p:nvSpPr>
          <p:cNvPr id="5" name="Footer Placeholder 4"/>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1254A-84D5-4A15-AE8F-3F3303B15374}" type="datetime1">
              <a:rPr lang="en-US" smtClean="0"/>
              <a:t>5/30/2024</a:t>
            </a:fld>
            <a:endParaRPr lang="en-US"/>
          </a:p>
        </p:txBody>
      </p:sp>
      <p:sp>
        <p:nvSpPr>
          <p:cNvPr id="5" name="Footer Placeholder 4"/>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85737-8102-4AF8-8D70-8982AA42CA84}" type="datetime1">
              <a:rPr lang="en-US" smtClean="0"/>
              <a:t>5/30/2024</a:t>
            </a:fld>
            <a:endParaRPr lang="en-US"/>
          </a:p>
        </p:txBody>
      </p:sp>
      <p:sp>
        <p:nvSpPr>
          <p:cNvPr id="5" name="Footer Placeholder 4"/>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A39A9-CBDE-461F-96AB-9C2143D6AD61}" type="datetime1">
              <a:rPr lang="en-US" smtClean="0"/>
              <a:t>5/30/2024</a:t>
            </a:fld>
            <a:endParaRPr lang="en-US"/>
          </a:p>
        </p:txBody>
      </p:sp>
      <p:sp>
        <p:nvSpPr>
          <p:cNvPr id="6" name="Footer Placeholder 5"/>
          <p:cNvSpPr>
            <a:spLocks noGrp="1"/>
          </p:cNvSpPr>
          <p:nvPr>
            <p:ph type="ftr" sz="quarter" idx="11"/>
          </p:nvPr>
        </p:nvSpPr>
        <p:spPr/>
        <p:txBody>
          <a:bodyPr/>
          <a:lstStyle/>
          <a:p>
            <a:r>
              <a:rPr lang="en-US" smtClean="0"/>
              <a:t>Ctr for Health Law and Policy Innovation</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F9CA86-7297-45EC-B9E2-063AE5E70899}" type="datetime1">
              <a:rPr lang="en-US" smtClean="0"/>
              <a:t>5/30/2024</a:t>
            </a:fld>
            <a:endParaRPr lang="en-US"/>
          </a:p>
        </p:txBody>
      </p:sp>
      <p:sp>
        <p:nvSpPr>
          <p:cNvPr id="8" name="Footer Placeholder 7"/>
          <p:cNvSpPr>
            <a:spLocks noGrp="1"/>
          </p:cNvSpPr>
          <p:nvPr>
            <p:ph type="ftr" sz="quarter" idx="11"/>
          </p:nvPr>
        </p:nvSpPr>
        <p:spPr/>
        <p:txBody>
          <a:bodyPr/>
          <a:lstStyle/>
          <a:p>
            <a:r>
              <a:rPr lang="en-US" smtClean="0"/>
              <a:t>Ctr for Health Law and Policy Innovation</a:t>
            </a:r>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CEDF1E-9F80-4D9B-A4A2-39C3976B34E4}" type="datetime1">
              <a:rPr lang="en-US" smtClean="0"/>
              <a:t>5/30/2024</a:t>
            </a:fld>
            <a:endParaRPr lang="en-US"/>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B8A73C-6C84-4223-B48D-61A49B470196}" type="datetime1">
              <a:rPr lang="en-US" smtClean="0"/>
              <a:t>5/30/2024</a:t>
            </a:fld>
            <a:endParaRPr lang="en-US"/>
          </a:p>
        </p:txBody>
      </p:sp>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35E99F-46AF-4F03-A100-2B2026CB7C0A}" type="datetime1">
              <a:rPr lang="en-US" smtClean="0"/>
              <a:t>5/30/2024</a:t>
            </a:fld>
            <a:endParaRPr lang="en-US"/>
          </a:p>
        </p:txBody>
      </p:sp>
      <p:sp>
        <p:nvSpPr>
          <p:cNvPr id="6" name="Footer Placeholder 5"/>
          <p:cNvSpPr>
            <a:spLocks noGrp="1"/>
          </p:cNvSpPr>
          <p:nvPr>
            <p:ph type="ftr" sz="quarter" idx="11"/>
          </p:nvPr>
        </p:nvSpPr>
        <p:spPr/>
        <p:txBody>
          <a:bodyPr/>
          <a:lstStyle/>
          <a:p>
            <a:r>
              <a:rPr lang="en-US" smtClean="0"/>
              <a:t>Ctr for Health Law and Policy Innovation</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097C9A-46FA-423F-9CD3-CD3AC6FE9D66}" type="datetime1">
              <a:rPr lang="en-US" smtClean="0"/>
              <a:t>5/30/2024</a:t>
            </a:fld>
            <a:endParaRPr lang="en-US"/>
          </a:p>
        </p:txBody>
      </p:sp>
      <p:sp>
        <p:nvSpPr>
          <p:cNvPr id="6" name="Footer Placeholder 5"/>
          <p:cNvSpPr>
            <a:spLocks noGrp="1"/>
          </p:cNvSpPr>
          <p:nvPr>
            <p:ph type="ftr" sz="quarter" idx="11"/>
          </p:nvPr>
        </p:nvSpPr>
        <p:spPr/>
        <p:txBody>
          <a:bodyPr/>
          <a:lstStyle/>
          <a:p>
            <a:r>
              <a:rPr lang="en-US" smtClean="0"/>
              <a:t>Ctr for Health Law and Policy Innovation</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BE951C-1CFA-46C0-9BE1-B58ED6EB22B4}" type="datetime1">
              <a:rPr lang="en-US" smtClean="0"/>
              <a:t>5/30/2024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smtClean="0"/>
              <a:t>Ctr for Health Law and Policy Innovation</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doi.org/10.1038/s41591-022-02027-3" TargetMode="External"/><Relationship Id="rId4" Type="http://schemas.openxmlformats.org/officeDocument/2006/relationships/hyperlink" Target="https://www.aspeninstitute.org/wp-content/uploads/2022/01/Food-is-Medicine-Action-Plan-Final_012722.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doi.org/10.1093/haschl/qxae0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id.gov/sites/default/files/2024-01/ny-medicaid-rdsgn-team-appvl-01092024.pdf"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2865-3332-DE33-3CE0-2B8B5DD7B6DE}"/>
              </a:ext>
            </a:extLst>
          </p:cNvPr>
          <p:cNvSpPr>
            <a:spLocks noGrp="1"/>
          </p:cNvSpPr>
          <p:nvPr>
            <p:ph type="ctrTitle"/>
          </p:nvPr>
        </p:nvSpPr>
        <p:spPr>
          <a:xfrm>
            <a:off x="3953773" y="1395533"/>
            <a:ext cx="7461849" cy="2488241"/>
          </a:xfrm>
        </p:spPr>
        <p:txBody>
          <a:bodyPr>
            <a:normAutofit/>
          </a:bodyPr>
          <a:lstStyle/>
          <a:p>
            <a:r>
              <a:rPr lang="en-US" sz="4800" b="1" dirty="0">
                <a:latin typeface="Century Gothic"/>
              </a:rPr>
              <a:t>Nutrition and NY's Section 1115 Waiver</a:t>
            </a:r>
          </a:p>
        </p:txBody>
      </p:sp>
      <p:sp>
        <p:nvSpPr>
          <p:cNvPr id="3" name="Subtitle 2">
            <a:extLst>
              <a:ext uri="{FF2B5EF4-FFF2-40B4-BE49-F238E27FC236}">
                <a16:creationId xmlns:a16="http://schemas.microsoft.com/office/drawing/2014/main" id="{37103420-498D-E173-70A5-256F636384E5}"/>
              </a:ext>
            </a:extLst>
          </p:cNvPr>
          <p:cNvSpPr>
            <a:spLocks noGrp="1"/>
          </p:cNvSpPr>
          <p:nvPr>
            <p:ph type="subTitle" idx="1"/>
          </p:nvPr>
        </p:nvSpPr>
        <p:spPr>
          <a:xfrm>
            <a:off x="4327584" y="4062113"/>
            <a:ext cx="6340416" cy="2475271"/>
          </a:xfrm>
        </p:spPr>
        <p:txBody>
          <a:bodyPr vert="horz" lIns="91440" tIns="45720" rIns="91440" bIns="45720" rtlCol="0" anchor="t">
            <a:normAutofit fontScale="92500" lnSpcReduction="10000"/>
          </a:bodyPr>
          <a:lstStyle/>
          <a:p>
            <a:r>
              <a:rPr lang="en-US" sz="2800" b="1" i="1" dirty="0">
                <a:latin typeface="Century Gothic"/>
              </a:rPr>
              <a:t>A Beginner's Workshop</a:t>
            </a:r>
          </a:p>
          <a:p>
            <a:endParaRPr lang="en-US" dirty="0">
              <a:latin typeface="Century Gothic"/>
            </a:endParaRPr>
          </a:p>
          <a:p>
            <a:r>
              <a:rPr lang="en-US" b="1" dirty="0">
                <a:latin typeface="Century Gothic"/>
              </a:rPr>
              <a:t>Katie Garfield, JD</a:t>
            </a:r>
            <a:endParaRPr lang="en-US" dirty="0">
              <a:latin typeface="Century Gothic"/>
            </a:endParaRPr>
          </a:p>
          <a:p>
            <a:r>
              <a:rPr lang="en-US" dirty="0">
                <a:latin typeface="Century Gothic"/>
              </a:rPr>
              <a:t>Director, Whole Person Care</a:t>
            </a:r>
            <a:endParaRPr lang="en-US" b="1" dirty="0">
              <a:latin typeface="Century Gothic"/>
            </a:endParaRPr>
          </a:p>
          <a:p>
            <a:r>
              <a:rPr lang="en-US" dirty="0">
                <a:latin typeface="Century Gothic"/>
              </a:rPr>
              <a:t>Center for Health Law and Policy Innovation</a:t>
            </a:r>
          </a:p>
          <a:p>
            <a:r>
              <a:rPr lang="en-US" dirty="0">
                <a:latin typeface="Century Gothic"/>
              </a:rPr>
              <a:t>Harvard Law School</a:t>
            </a:r>
          </a:p>
        </p:txBody>
      </p:sp>
      <p:pic>
        <p:nvPicPr>
          <p:cNvPr id="7" name="Picture 6" descr="A close-up of a fruit and vegetable&#10;&#10;Description automatically generated">
            <a:extLst>
              <a:ext uri="{FF2B5EF4-FFF2-40B4-BE49-F238E27FC236}">
                <a16:creationId xmlns:a16="http://schemas.microsoft.com/office/drawing/2014/main" id="{147AAB9F-DE37-22C7-5082-922F5290E1AA}"/>
              </a:ext>
            </a:extLst>
          </p:cNvPr>
          <p:cNvPicPr>
            <a:picLocks noChangeAspect="1"/>
          </p:cNvPicPr>
          <p:nvPr/>
        </p:nvPicPr>
        <p:blipFill>
          <a:blip r:embed="rId2"/>
          <a:stretch>
            <a:fillRect/>
          </a:stretch>
        </p:blipFill>
        <p:spPr>
          <a:xfrm>
            <a:off x="-5212" y="-2245"/>
            <a:ext cx="3087176" cy="6862491"/>
          </a:xfrm>
          <a:prstGeom prst="rect">
            <a:avLst/>
          </a:prstGeom>
        </p:spPr>
      </p:pic>
      <p:pic>
        <p:nvPicPr>
          <p:cNvPr id="8" name="Picture 7" descr="A close-up of a logo&#10;&#10;Description automatically generated">
            <a:extLst>
              <a:ext uri="{FF2B5EF4-FFF2-40B4-BE49-F238E27FC236}">
                <a16:creationId xmlns:a16="http://schemas.microsoft.com/office/drawing/2014/main" id="{ACCA4165-E537-BC38-4FAF-2A5C4F1C2D81}"/>
              </a:ext>
            </a:extLst>
          </p:cNvPr>
          <p:cNvPicPr>
            <a:picLocks noChangeAspect="1"/>
          </p:cNvPicPr>
          <p:nvPr/>
        </p:nvPicPr>
        <p:blipFill>
          <a:blip r:embed="rId3"/>
          <a:stretch>
            <a:fillRect/>
          </a:stretch>
        </p:blipFill>
        <p:spPr>
          <a:xfrm>
            <a:off x="3506997" y="403285"/>
            <a:ext cx="3999063" cy="990600"/>
          </a:xfrm>
          <a:prstGeom prst="rect">
            <a:avLst/>
          </a:prstGeom>
        </p:spPr>
      </p:pic>
    </p:spTree>
    <p:extLst>
      <p:ext uri="{BB962C8B-B14F-4D97-AF65-F5344CB8AC3E}">
        <p14:creationId xmlns:p14="http://schemas.microsoft.com/office/powerpoint/2010/main" val="135913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Waiver Services: Nutrition Supports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graphicFrame>
        <p:nvGraphicFramePr>
          <p:cNvPr id="6" name="Table 5">
            <a:extLst>
              <a:ext uri="{FF2B5EF4-FFF2-40B4-BE49-F238E27FC236}">
                <a16:creationId xmlns:a16="http://schemas.microsoft.com/office/drawing/2014/main" id="{EFF43735-0551-B69F-8FAF-2F88D0063AC1}"/>
              </a:ext>
            </a:extLst>
          </p:cNvPr>
          <p:cNvGraphicFramePr>
            <a:graphicFrameLocks noGrp="1"/>
          </p:cNvGraphicFramePr>
          <p:nvPr>
            <p:extLst>
              <p:ext uri="{D42A27DB-BD31-4B8C-83A1-F6EECF244321}">
                <p14:modId xmlns:p14="http://schemas.microsoft.com/office/powerpoint/2010/main" val="1403828009"/>
              </p:ext>
            </p:extLst>
          </p:nvPr>
        </p:nvGraphicFramePr>
        <p:xfrm>
          <a:off x="523875" y="1922442"/>
          <a:ext cx="11144250" cy="4419600"/>
        </p:xfrm>
        <a:graphic>
          <a:graphicData uri="http://schemas.openxmlformats.org/drawingml/2006/table">
            <a:tbl>
              <a:tblPr bandRow="1">
                <a:tableStyleId>{5C22544A-7EE6-4342-B048-85BDC9FD1C3A}</a:tableStyleId>
              </a:tblPr>
              <a:tblGrid>
                <a:gridCol w="5572125">
                  <a:extLst>
                    <a:ext uri="{9D8B030D-6E8A-4147-A177-3AD203B41FA5}">
                      <a16:colId xmlns:a16="http://schemas.microsoft.com/office/drawing/2014/main" val="3773907781"/>
                    </a:ext>
                  </a:extLst>
                </a:gridCol>
                <a:gridCol w="5572125">
                  <a:extLst>
                    <a:ext uri="{9D8B030D-6E8A-4147-A177-3AD203B41FA5}">
                      <a16:colId xmlns:a16="http://schemas.microsoft.com/office/drawing/2014/main" val="465294114"/>
                    </a:ext>
                  </a:extLst>
                </a:gridCol>
              </a:tblGrid>
              <a:tr h="361950">
                <a:tc>
                  <a:txBody>
                    <a:bodyPr/>
                    <a:lstStyle/>
                    <a:p>
                      <a:pPr fontAlgn="base"/>
                      <a:r>
                        <a:rPr lang="en-US" sz="1800" b="1">
                          <a:solidFill>
                            <a:srgbClr val="FFFFFF"/>
                          </a:solidFill>
                          <a:effectLst/>
                          <a:highlight>
                            <a:srgbClr val="4F81BD"/>
                          </a:highlight>
                          <a:latin typeface="Arial" panose="020B0604020202020204" pitchFamily="34" charset="0"/>
                        </a:rPr>
                        <a:t>Intervention</a:t>
                      </a:r>
                      <a:endParaRPr lang="en-US" b="1">
                        <a:solidFill>
                          <a:srgbClr val="FFFFFF"/>
                        </a:solidFill>
                        <a:effectLst/>
                        <a:highlight>
                          <a:srgbClr val="4F81BD"/>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fontAlgn="base"/>
                      <a:r>
                        <a:rPr lang="en-US" sz="1800" b="1">
                          <a:solidFill>
                            <a:srgbClr val="FFFFFF"/>
                          </a:solidFill>
                          <a:effectLst/>
                          <a:highlight>
                            <a:srgbClr val="4F81BD"/>
                          </a:highlight>
                          <a:latin typeface="Arial" panose="020B0604020202020204" pitchFamily="34" charset="0"/>
                        </a:rPr>
                        <a:t>Description</a:t>
                      </a:r>
                      <a:endParaRPr lang="en-US" b="1">
                        <a:solidFill>
                          <a:srgbClr val="FFFFFF"/>
                        </a:solidFill>
                        <a:effectLst/>
                        <a:highlight>
                          <a:srgbClr val="4F81BD"/>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642222708"/>
                  </a:ext>
                </a:extLst>
              </a:tr>
              <a:tr h="361950">
                <a:tc>
                  <a:txBody>
                    <a:bodyPr/>
                    <a:lstStyle/>
                    <a:p>
                      <a:pPr fontAlgn="base"/>
                      <a:r>
                        <a:rPr lang="en-US" sz="1800" b="1">
                          <a:effectLst/>
                          <a:highlight>
                            <a:srgbClr val="D0D8E8"/>
                          </a:highlight>
                          <a:latin typeface="Arial" panose="020B0604020202020204" pitchFamily="34" charset="0"/>
                        </a:rPr>
                        <a:t>Nutrition counseling and education</a:t>
                      </a:r>
                      <a:endParaRPr lang="en-US" b="1">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tc>
                  <a:txBody>
                    <a:bodyPr/>
                    <a:lstStyle/>
                    <a:p>
                      <a:pPr fontAlgn="base"/>
                      <a:r>
                        <a:rPr lang="en-US" sz="1600">
                          <a:effectLst/>
                          <a:highlight>
                            <a:srgbClr val="D0D8E8"/>
                          </a:highlight>
                          <a:latin typeface="Arial" panose="020B0604020202020204" pitchFamily="34" charset="0"/>
                        </a:rPr>
                        <a:t>Including on healthy meal preparation and connecting the individual with grocery budget resources</a:t>
                      </a:r>
                      <a:endParaRPr lang="en-US">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824063903"/>
                  </a:ext>
                </a:extLst>
              </a:tr>
              <a:tr h="361950">
                <a:tc>
                  <a:txBody>
                    <a:bodyPr/>
                    <a:lstStyle/>
                    <a:p>
                      <a:pPr fontAlgn="base"/>
                      <a:r>
                        <a:rPr lang="en-US" sz="1800" b="1">
                          <a:effectLst/>
                          <a:highlight>
                            <a:srgbClr val="E9EDF4"/>
                          </a:highlight>
                          <a:latin typeface="Arial" panose="020B0604020202020204" pitchFamily="34" charset="0"/>
                        </a:rPr>
                        <a:t>Prepared meals approved by a Registered Dietitian Nutritionist (RDN)</a:t>
                      </a:r>
                      <a:endParaRPr lang="en-US" b="1">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tc>
                  <a:txBody>
                    <a:bodyPr/>
                    <a:lstStyle/>
                    <a:p>
                      <a:pPr fontAlgn="base"/>
                      <a:r>
                        <a:rPr lang="en-US" sz="1600">
                          <a:effectLst/>
                          <a:highlight>
                            <a:srgbClr val="E9EDF4"/>
                          </a:highlight>
                          <a:latin typeface="Arial" panose="020B0604020202020204" pitchFamily="34" charset="0"/>
                        </a:rPr>
                        <a:t>Up to 3 meals per day, delivered to the home or private residence, for up to 6 months</a:t>
                      </a:r>
                      <a:endParaRPr lang="en-US">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719774464"/>
                  </a:ext>
                </a:extLst>
              </a:tr>
              <a:tr h="361950">
                <a:tc>
                  <a:txBody>
                    <a:bodyPr/>
                    <a:lstStyle/>
                    <a:p>
                      <a:pPr fontAlgn="base"/>
                      <a:r>
                        <a:rPr lang="en-US" sz="1800" b="1">
                          <a:effectLst/>
                          <a:highlight>
                            <a:srgbClr val="D0D8E8"/>
                          </a:highlight>
                          <a:latin typeface="Arial" panose="020B0604020202020204" pitchFamily="34" charset="0"/>
                        </a:rPr>
                        <a:t>Medically tailored or nutritionally-appropriate food prescriptions</a:t>
                      </a:r>
                      <a:endParaRPr lang="en-US" b="1">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tc>
                  <a:txBody>
                    <a:bodyPr/>
                    <a:lstStyle/>
                    <a:p>
                      <a:pPr fontAlgn="base"/>
                      <a:r>
                        <a:rPr lang="en-US" sz="1600">
                          <a:effectLst/>
                          <a:highlight>
                            <a:srgbClr val="D0D8E8"/>
                          </a:highlight>
                          <a:latin typeface="Arial" panose="020B0604020202020204" pitchFamily="34" charset="0"/>
                        </a:rPr>
                        <a:t>E.g., fruit and vegetable prescriptions, protein box, delivered in various forms such as nutrition vouchers and food boxes, for up to 6 months</a:t>
                      </a:r>
                      <a:endParaRPr lang="en-US">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974912162"/>
                  </a:ext>
                </a:extLst>
              </a:tr>
              <a:tr h="361950">
                <a:tc>
                  <a:txBody>
                    <a:bodyPr/>
                    <a:lstStyle/>
                    <a:p>
                      <a:pPr fontAlgn="base"/>
                      <a:r>
                        <a:rPr lang="en-US" sz="1800" b="1">
                          <a:effectLst/>
                          <a:highlight>
                            <a:srgbClr val="E9EDF4"/>
                          </a:highlight>
                          <a:latin typeface="Arial" panose="020B0604020202020204" pitchFamily="34" charset="0"/>
                        </a:rPr>
                        <a:t>Fresh produce and nonperishable groceries</a:t>
                      </a:r>
                      <a:endParaRPr lang="en-US" b="1">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tc>
                  <a:txBody>
                    <a:bodyPr/>
                    <a:lstStyle/>
                    <a:p>
                      <a:pPr fontAlgn="base"/>
                      <a:r>
                        <a:rPr lang="en-US" sz="1600">
                          <a:effectLst/>
                          <a:highlight>
                            <a:srgbClr val="E9EDF4"/>
                          </a:highlight>
                          <a:latin typeface="Arial" panose="020B0604020202020204" pitchFamily="34" charset="0"/>
                        </a:rPr>
                        <a:t>Limited to pregnant persons and children </a:t>
                      </a:r>
                      <a:endParaRPr lang="en-US">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3032172243"/>
                  </a:ext>
                </a:extLst>
              </a:tr>
              <a:tr h="361950">
                <a:tc>
                  <a:txBody>
                    <a:bodyPr/>
                    <a:lstStyle/>
                    <a:p>
                      <a:pPr fontAlgn="base"/>
                      <a:r>
                        <a:rPr lang="en-US" sz="1800" b="1">
                          <a:effectLst/>
                          <a:highlight>
                            <a:srgbClr val="D0D8E8"/>
                          </a:highlight>
                          <a:latin typeface="Arial" panose="020B0604020202020204" pitchFamily="34" charset="0"/>
                        </a:rPr>
                        <a:t>Cooking supplies </a:t>
                      </a:r>
                      <a:endParaRPr lang="en-US" b="1">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tc>
                  <a:txBody>
                    <a:bodyPr/>
                    <a:lstStyle/>
                    <a:p>
                      <a:pPr fontAlgn="base"/>
                      <a:r>
                        <a:rPr lang="en-US" sz="1600">
                          <a:effectLst/>
                          <a:highlight>
                            <a:srgbClr val="D0D8E8"/>
                          </a:highlight>
                          <a:latin typeface="Arial" panose="020B0604020202020204" pitchFamily="34" charset="0"/>
                        </a:rPr>
                        <a:t>That are necessary for meal preparation and nutritional welfare of a beneficiary when not available through other programs (e.g., pots and pans, utensils, microwave, refrigerator). </a:t>
                      </a:r>
                      <a:endParaRPr lang="en-US">
                        <a:effectLst/>
                        <a:highlight>
                          <a:srgbClr val="D0D8E8"/>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164781843"/>
                  </a:ext>
                </a:extLst>
              </a:tr>
              <a:tr h="361950">
                <a:tc>
                  <a:txBody>
                    <a:bodyPr/>
                    <a:lstStyle/>
                    <a:p>
                      <a:pPr fontAlgn="base"/>
                      <a:r>
                        <a:rPr lang="en-US" sz="1800" b="1" dirty="0">
                          <a:effectLst/>
                          <a:highlight>
                            <a:srgbClr val="E9EDF4"/>
                          </a:highlight>
                          <a:latin typeface="Arial" panose="020B0604020202020204" pitchFamily="34" charset="0"/>
                        </a:rPr>
                        <a:t>Private and public transportation </a:t>
                      </a:r>
                      <a:endParaRPr lang="en-US" b="1" dirty="0">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tc>
                  <a:txBody>
                    <a:bodyPr/>
                    <a:lstStyle/>
                    <a:p>
                      <a:pPr fontAlgn="base"/>
                      <a:r>
                        <a:rPr lang="en-US" sz="1600" dirty="0">
                          <a:effectLst/>
                          <a:highlight>
                            <a:srgbClr val="E9EDF4"/>
                          </a:highlight>
                          <a:latin typeface="Arial" panose="020B0604020202020204" pitchFamily="34" charset="0"/>
                        </a:rPr>
                        <a:t>To transport members to covered HRSN services and case management activities</a:t>
                      </a:r>
                      <a:endParaRPr lang="en-US" dirty="0">
                        <a:effectLst/>
                        <a:highlight>
                          <a:srgbClr val="E9EDF4"/>
                        </a:highlight>
                      </a:endParaRP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203608469"/>
                  </a:ext>
                </a:extLst>
              </a:tr>
            </a:tbl>
          </a:graphicData>
        </a:graphic>
      </p:graphicFrame>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10</a:t>
            </a:fld>
            <a:endParaRPr lang="en-US"/>
          </a:p>
        </p:txBody>
      </p:sp>
    </p:spTree>
    <p:extLst>
      <p:ext uri="{BB962C8B-B14F-4D97-AF65-F5344CB8AC3E}">
        <p14:creationId xmlns:p14="http://schemas.microsoft.com/office/powerpoint/2010/main" val="22551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Waiver Services: Nutrition Supports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546639" y="2034071"/>
            <a:ext cx="11380877" cy="3776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600"/>
              </a:spcAft>
              <a:buFont typeface="Arial"/>
              <a:buChar char="•"/>
            </a:pPr>
            <a:r>
              <a:rPr lang="en-US" sz="2000" dirty="0">
                <a:latin typeface="Calibri"/>
                <a:cs typeface="Arial"/>
              </a:rPr>
              <a:t>Beneficiaries </a:t>
            </a:r>
            <a:r>
              <a:rPr lang="en-US" sz="2000" b="1" dirty="0">
                <a:latin typeface="Calibri"/>
                <a:cs typeface="Arial"/>
              </a:rPr>
              <a:t>cannot</a:t>
            </a:r>
            <a:r>
              <a:rPr lang="en-US" sz="2000" dirty="0">
                <a:latin typeface="Calibri"/>
                <a:cs typeface="Arial"/>
              </a:rPr>
              <a:t> receive </a:t>
            </a:r>
            <a:r>
              <a:rPr lang="en-US" sz="2000" b="1" dirty="0">
                <a:latin typeface="Calibri"/>
                <a:cs typeface="Arial"/>
              </a:rPr>
              <a:t>more than one </a:t>
            </a:r>
            <a:r>
              <a:rPr lang="en-US" sz="2000" dirty="0">
                <a:latin typeface="Calibri"/>
                <a:cs typeface="Arial"/>
              </a:rPr>
              <a:t>direct food support </a:t>
            </a:r>
          </a:p>
          <a:p>
            <a:pPr marL="1200150" lvl="2" indent="-285750">
              <a:lnSpc>
                <a:spcPct val="120000"/>
              </a:lnSpc>
              <a:spcAft>
                <a:spcPts val="600"/>
              </a:spcAft>
              <a:buFont typeface="Arial"/>
              <a:buChar char="•"/>
            </a:pPr>
            <a:r>
              <a:rPr lang="en-US" sz="2000" dirty="0">
                <a:latin typeface="Calibri"/>
                <a:cs typeface="Arial"/>
              </a:rPr>
              <a:t>E.g., a beneficiary who receives a food prescription cannot also receive meals</a:t>
            </a:r>
          </a:p>
          <a:p>
            <a:pPr marL="285750" indent="-285750">
              <a:lnSpc>
                <a:spcPct val="120000"/>
              </a:lnSpc>
              <a:spcAft>
                <a:spcPts val="600"/>
              </a:spcAft>
              <a:buFont typeface="Arial"/>
              <a:buChar char="•"/>
            </a:pPr>
            <a:r>
              <a:rPr lang="en-US" sz="2000" dirty="0">
                <a:latin typeface="Calibri"/>
                <a:cs typeface="Arial"/>
              </a:rPr>
              <a:t>Additional nutritional support for the </a:t>
            </a:r>
            <a:r>
              <a:rPr lang="en-US" sz="2000" b="1" dirty="0">
                <a:latin typeface="Calibri"/>
                <a:cs typeface="Arial"/>
              </a:rPr>
              <a:t>household</a:t>
            </a:r>
            <a:r>
              <a:rPr lang="en-US" sz="2000" dirty="0">
                <a:latin typeface="Calibri"/>
                <a:cs typeface="Arial"/>
              </a:rPr>
              <a:t> of high-risk pregnant individuals or high-risk children is permitted</a:t>
            </a:r>
          </a:p>
          <a:p>
            <a:pPr marL="1200150" lvl="2" indent="-285750">
              <a:lnSpc>
                <a:spcPct val="120000"/>
              </a:lnSpc>
              <a:spcAft>
                <a:spcPts val="600"/>
              </a:spcAft>
              <a:buFont typeface="Arial"/>
              <a:buChar char="•"/>
            </a:pPr>
            <a:r>
              <a:rPr lang="en-US" sz="2000" dirty="0">
                <a:latin typeface="Calibri"/>
                <a:cs typeface="Arial"/>
              </a:rPr>
              <a:t>Household size is defined in line with the state’s SNAP household definition</a:t>
            </a:r>
          </a:p>
          <a:p>
            <a:pPr marL="285750" indent="-285750">
              <a:lnSpc>
                <a:spcPct val="120000"/>
              </a:lnSpc>
              <a:spcAft>
                <a:spcPts val="600"/>
              </a:spcAft>
              <a:buFont typeface="Arial"/>
              <a:buChar char="•"/>
            </a:pPr>
            <a:r>
              <a:rPr lang="en-US" sz="2000" dirty="0">
                <a:latin typeface="Calibri"/>
                <a:cs typeface="Arial"/>
              </a:rPr>
              <a:t>Nutritional interventions </a:t>
            </a:r>
            <a:r>
              <a:rPr lang="en-US" sz="2000" b="1" dirty="0">
                <a:latin typeface="Calibri"/>
                <a:cs typeface="Arial"/>
              </a:rPr>
              <a:t>may be renewed for additional 6-month periods</a:t>
            </a:r>
            <a:r>
              <a:rPr lang="en-US" sz="2000" dirty="0">
                <a:latin typeface="Calibri"/>
                <a:cs typeface="Arial"/>
              </a:rPr>
              <a:t> if the state determines the beneficiary still meets the clinical and needs-based criteria</a:t>
            </a:r>
          </a:p>
          <a:p>
            <a:pPr marL="285750" indent="-285750">
              <a:lnSpc>
                <a:spcPct val="120000"/>
              </a:lnSpc>
              <a:spcAft>
                <a:spcPts val="600"/>
              </a:spcAft>
              <a:buFont typeface="Arial"/>
              <a:buChar char="•"/>
            </a:pPr>
            <a:r>
              <a:rPr lang="en-US" sz="2000" dirty="0">
                <a:latin typeface="Calibri"/>
                <a:cs typeface="Arial"/>
              </a:rPr>
              <a:t>Individuals with </a:t>
            </a:r>
            <a:r>
              <a:rPr lang="en-US" sz="2000" b="1" dirty="0">
                <a:latin typeface="Calibri"/>
                <a:cs typeface="Arial"/>
              </a:rPr>
              <a:t>high-risk pregnancies </a:t>
            </a:r>
            <a:r>
              <a:rPr lang="en-US" sz="2000" dirty="0">
                <a:latin typeface="Calibri"/>
                <a:cs typeface="Arial"/>
              </a:rPr>
              <a:t>can receive nutrition interventions for up to the length of the pregnancy and up to two months postpartum, for a total of </a:t>
            </a:r>
            <a:r>
              <a:rPr lang="en-US" sz="2000" b="1" dirty="0">
                <a:latin typeface="Calibri"/>
                <a:cs typeface="Arial"/>
              </a:rPr>
              <a:t>11 months</a:t>
            </a:r>
            <a:endParaRPr lang="en-US" dirty="0">
              <a:latin typeface="Calibri"/>
            </a:endParaRPr>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11</a:t>
            </a:fld>
            <a:endParaRPr lang="en-US"/>
          </a:p>
        </p:txBody>
      </p:sp>
    </p:spTree>
    <p:extLst>
      <p:ext uri="{BB962C8B-B14F-4D97-AF65-F5344CB8AC3E}">
        <p14:creationId xmlns:p14="http://schemas.microsoft.com/office/powerpoint/2010/main" val="135433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Target Populations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546639" y="1840601"/>
            <a:ext cx="11380877" cy="43550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pPr>
            <a:r>
              <a:rPr lang="en-US" sz="1900" b="1" dirty="0">
                <a:latin typeface="Arial"/>
                <a:cs typeface="Arial"/>
              </a:rPr>
              <a:t>Level 1 services</a:t>
            </a:r>
            <a:r>
              <a:rPr lang="en-US" sz="1900" dirty="0">
                <a:latin typeface="Arial"/>
                <a:cs typeface="Arial"/>
              </a:rPr>
              <a:t>: referral to existing state, federal, and local programs and case management</a:t>
            </a:r>
          </a:p>
          <a:p>
            <a:pPr marL="742950" lvl="1" indent="-285750">
              <a:lnSpc>
                <a:spcPct val="120000"/>
              </a:lnSpc>
              <a:spcAft>
                <a:spcPts val="600"/>
              </a:spcAft>
              <a:buFont typeface="Arial,Sans-Serif"/>
              <a:buChar char="•"/>
            </a:pPr>
            <a:r>
              <a:rPr lang="en-US" sz="1900" dirty="0">
                <a:latin typeface="Arial"/>
                <a:cs typeface="Arial"/>
              </a:rPr>
              <a:t>All Medicaid beneficiaries</a:t>
            </a:r>
          </a:p>
          <a:p>
            <a:pPr>
              <a:lnSpc>
                <a:spcPct val="120000"/>
              </a:lnSpc>
              <a:spcAft>
                <a:spcPts val="600"/>
              </a:spcAft>
            </a:pPr>
            <a:r>
              <a:rPr lang="en-US" sz="1900" b="1" dirty="0">
                <a:latin typeface="Arial"/>
                <a:cs typeface="Arial"/>
              </a:rPr>
              <a:t>Level 2 services</a:t>
            </a:r>
            <a:endParaRPr lang="en-US" sz="1900" dirty="0">
              <a:latin typeface="Arial"/>
              <a:cs typeface="Arial"/>
            </a:endParaRPr>
          </a:p>
          <a:p>
            <a:pPr marL="742950" lvl="1" indent="-285750">
              <a:lnSpc>
                <a:spcPct val="120000"/>
              </a:lnSpc>
              <a:spcAft>
                <a:spcPts val="600"/>
              </a:spcAft>
              <a:buFont typeface="Arial,Sans-Serif"/>
              <a:buChar char="•"/>
            </a:pPr>
            <a:r>
              <a:rPr lang="en-US" sz="1900" dirty="0">
                <a:latin typeface="Arial"/>
                <a:cs typeface="Arial"/>
              </a:rPr>
              <a:t>Enrolled in Medicaid managed care, </a:t>
            </a:r>
            <a:r>
              <a:rPr lang="en-US" sz="1900" b="1" i="1" dirty="0">
                <a:latin typeface="Arial"/>
                <a:cs typeface="Arial"/>
              </a:rPr>
              <a:t>AND</a:t>
            </a:r>
            <a:r>
              <a:rPr lang="en-US" sz="1900" dirty="0">
                <a:latin typeface="Arial"/>
                <a:cs typeface="Arial"/>
              </a:rPr>
              <a:t> </a:t>
            </a:r>
          </a:p>
          <a:p>
            <a:pPr marL="742950" lvl="1" indent="-285750">
              <a:lnSpc>
                <a:spcPct val="120000"/>
              </a:lnSpc>
              <a:spcAft>
                <a:spcPts val="600"/>
              </a:spcAft>
              <a:buFont typeface="Arial,Sans-Serif"/>
              <a:buChar char="•"/>
            </a:pPr>
            <a:r>
              <a:rPr lang="en-US" sz="1900" dirty="0">
                <a:latin typeface="Arial"/>
                <a:cs typeface="Arial"/>
              </a:rPr>
              <a:t>Meet certain criteria, as defined in in the post-approval Protocol(s) for HRSN Services and Infrastructure, subject to CMS review and approval, </a:t>
            </a:r>
            <a:r>
              <a:rPr lang="en-US" sz="1900" b="1" i="1" dirty="0">
                <a:latin typeface="Arial"/>
                <a:cs typeface="Arial"/>
              </a:rPr>
              <a:t>MAY</a:t>
            </a:r>
            <a:r>
              <a:rPr lang="en-US" sz="1900" i="1" dirty="0">
                <a:latin typeface="Arial"/>
                <a:cs typeface="Arial"/>
              </a:rPr>
              <a:t> </a:t>
            </a:r>
            <a:r>
              <a:rPr lang="en-US" sz="1900" dirty="0">
                <a:latin typeface="Arial"/>
                <a:cs typeface="Arial"/>
              </a:rPr>
              <a:t>include: </a:t>
            </a:r>
          </a:p>
          <a:p>
            <a:pPr marL="1200150" lvl="2" indent="-285750">
              <a:lnSpc>
                <a:spcPct val="120000"/>
              </a:lnSpc>
              <a:spcAft>
                <a:spcPts val="600"/>
              </a:spcAft>
              <a:buFont typeface="Arial,Sans-Serif"/>
              <a:buChar char="•"/>
            </a:pPr>
            <a:r>
              <a:rPr lang="en-US" sz="1600" dirty="0">
                <a:latin typeface="Arial"/>
                <a:cs typeface="Arial"/>
              </a:rPr>
              <a:t>(1) Medicaid high utilizers, (2) Individuals enrolled in a New York state designated Health Home, (3) Individuals with SUD, (4) Individuals with serious mental illness, (5) Individuals with intellectual and developmental disabilities, (6) Individuals who meet the HUD definition of homeless, (7) Pregnant persons, up to 12 months postpartum, (8) Post-release criminal justice-involved population with serious chronic conditions, SUD, or chronic Hepatitis-C, (9) Juvenile justice involved youth, foster care youth, and those under kinship care (10), Children under the age of 6, (11) Children under the age of 18 with one or more chronic conditions</a:t>
            </a:r>
            <a:endParaRPr lang="en-US" sz="1400" dirty="0"/>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2878805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Implementation</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3"/>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546639" y="1840601"/>
            <a:ext cx="11380877" cy="4330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600"/>
              </a:spcAft>
              <a:buFont typeface="Arial"/>
              <a:buChar char="•"/>
            </a:pPr>
            <a:r>
              <a:rPr lang="en-US" sz="1600" dirty="0">
                <a:latin typeface="Arial"/>
                <a:cs typeface="Arial"/>
              </a:rPr>
              <a:t>Includes up to </a:t>
            </a:r>
            <a:r>
              <a:rPr lang="en-US" sz="1600" b="1" dirty="0">
                <a:latin typeface="Arial"/>
                <a:cs typeface="Arial"/>
              </a:rPr>
              <a:t>$500 million in infrastructure funding</a:t>
            </a:r>
            <a:r>
              <a:rPr lang="en-US" sz="1600" dirty="0">
                <a:latin typeface="Arial"/>
                <a:cs typeface="Arial"/>
              </a:rPr>
              <a:t> to support availability and quality of HRSN services</a:t>
            </a:r>
          </a:p>
          <a:p>
            <a:pPr marL="285750" indent="-285750">
              <a:lnSpc>
                <a:spcPct val="120000"/>
              </a:lnSpc>
              <a:spcAft>
                <a:spcPts val="600"/>
              </a:spcAft>
              <a:buFont typeface="Arial"/>
              <a:buChar char="•"/>
            </a:pPr>
            <a:r>
              <a:rPr lang="en-US" sz="1600" dirty="0">
                <a:latin typeface="Arial"/>
                <a:cs typeface="Arial"/>
              </a:rPr>
              <a:t>The state will contract with a single, statewide, independent </a:t>
            </a:r>
            <a:r>
              <a:rPr lang="en-US" sz="1600" b="1" dirty="0">
                <a:latin typeface="Arial"/>
                <a:cs typeface="Arial"/>
              </a:rPr>
              <a:t>Health Regional Organization (HERO)</a:t>
            </a:r>
            <a:r>
              <a:rPr lang="en-US" sz="1600" dirty="0">
                <a:latin typeface="Arial"/>
                <a:cs typeface="Arial"/>
              </a:rPr>
              <a:t> that will conduct:</a:t>
            </a:r>
          </a:p>
          <a:p>
            <a:pPr marL="1200150" lvl="2" indent="-285750">
              <a:lnSpc>
                <a:spcPct val="120000"/>
              </a:lnSpc>
              <a:spcAft>
                <a:spcPts val="600"/>
              </a:spcAft>
              <a:buFont typeface="Arial"/>
              <a:buChar char="•"/>
            </a:pPr>
            <a:r>
              <a:rPr lang="en-US" sz="1600" dirty="0">
                <a:latin typeface="Arial"/>
                <a:cs typeface="Arial"/>
              </a:rPr>
              <a:t>Data aggregation, analytics, and reporting</a:t>
            </a:r>
          </a:p>
          <a:p>
            <a:pPr marL="1200150" lvl="2" indent="-285750">
              <a:lnSpc>
                <a:spcPct val="120000"/>
              </a:lnSpc>
              <a:spcAft>
                <a:spcPts val="600"/>
              </a:spcAft>
              <a:buFont typeface="Arial"/>
              <a:buChar char="•"/>
            </a:pPr>
            <a:r>
              <a:rPr lang="en-US" sz="1600" dirty="0">
                <a:latin typeface="Arial"/>
                <a:cs typeface="Arial"/>
              </a:rPr>
              <a:t>Regional needs assessment and planning</a:t>
            </a:r>
          </a:p>
          <a:p>
            <a:pPr marL="1200150" lvl="2" indent="-285750">
              <a:lnSpc>
                <a:spcPct val="120000"/>
              </a:lnSpc>
              <a:spcAft>
                <a:spcPts val="600"/>
              </a:spcAft>
              <a:buFont typeface="Arial"/>
              <a:buChar char="•"/>
            </a:pPr>
            <a:r>
              <a:rPr lang="en-US" sz="1600" dirty="0">
                <a:latin typeface="Arial"/>
                <a:cs typeface="Arial"/>
              </a:rPr>
              <a:t>Regional stakeholder engagement sessions</a:t>
            </a:r>
          </a:p>
          <a:p>
            <a:pPr marL="1200150" lvl="2" indent="-285750">
              <a:lnSpc>
                <a:spcPct val="120000"/>
              </a:lnSpc>
              <a:spcAft>
                <a:spcPts val="600"/>
              </a:spcAft>
              <a:buFont typeface="Arial"/>
              <a:buChar char="•"/>
            </a:pPr>
            <a:r>
              <a:rPr lang="en-US" sz="1600" dirty="0">
                <a:latin typeface="Arial"/>
                <a:cs typeface="Arial"/>
              </a:rPr>
              <a:t>Value-based payment design</a:t>
            </a:r>
          </a:p>
          <a:p>
            <a:pPr marL="1200150" lvl="2" indent="-285750">
              <a:lnSpc>
                <a:spcPct val="120000"/>
              </a:lnSpc>
              <a:spcAft>
                <a:spcPts val="600"/>
              </a:spcAft>
              <a:buFont typeface="Arial"/>
              <a:buChar char="•"/>
            </a:pPr>
            <a:r>
              <a:rPr lang="en-US" sz="1600" dirty="0">
                <a:latin typeface="Arial"/>
                <a:cs typeface="Arial"/>
              </a:rPr>
              <a:t>Program analysis</a:t>
            </a:r>
          </a:p>
          <a:p>
            <a:pPr marL="285750" indent="-285750">
              <a:lnSpc>
                <a:spcPct val="120000"/>
              </a:lnSpc>
              <a:spcAft>
                <a:spcPts val="600"/>
              </a:spcAft>
              <a:buFont typeface="Arial"/>
              <a:buChar char="•"/>
            </a:pPr>
            <a:r>
              <a:rPr lang="en-US" sz="1600" dirty="0">
                <a:latin typeface="Arial"/>
                <a:cs typeface="Arial"/>
              </a:rPr>
              <a:t>The state will award one </a:t>
            </a:r>
            <a:r>
              <a:rPr lang="en-US" sz="1600" b="1" dirty="0">
                <a:latin typeface="Arial"/>
                <a:cs typeface="Arial"/>
              </a:rPr>
              <a:t>Social Care Network (SCN)</a:t>
            </a:r>
            <a:r>
              <a:rPr lang="en-US" sz="1600" dirty="0">
                <a:latin typeface="Arial"/>
                <a:cs typeface="Arial"/>
              </a:rPr>
              <a:t> per region (up to five in New York City) to be a designated Medicaid provider and lead entity for CBOs providing HRSN services, and provide HRSN screening and referral services</a:t>
            </a:r>
          </a:p>
          <a:p>
            <a:pPr marL="285750" indent="-285750">
              <a:lnSpc>
                <a:spcPct val="120000"/>
              </a:lnSpc>
              <a:spcAft>
                <a:spcPts val="600"/>
              </a:spcAft>
              <a:buFont typeface="Arial"/>
              <a:buChar char="•"/>
            </a:pPr>
            <a:r>
              <a:rPr lang="en-US" sz="1600" dirty="0">
                <a:latin typeface="Arial"/>
                <a:cs typeface="Arial"/>
              </a:rPr>
              <a:t>The state will set HRSN </a:t>
            </a:r>
            <a:r>
              <a:rPr lang="en-US" sz="1600" b="1" dirty="0">
                <a:latin typeface="Arial"/>
                <a:cs typeface="Arial"/>
              </a:rPr>
              <a:t>service rates</a:t>
            </a:r>
            <a:endParaRPr lang="en-US" sz="1600" dirty="0">
              <a:latin typeface="Arial"/>
              <a:cs typeface="Arial"/>
            </a:endParaRPr>
          </a:p>
          <a:p>
            <a:pPr marL="285750" indent="-285750">
              <a:lnSpc>
                <a:spcPct val="120000"/>
              </a:lnSpc>
              <a:spcAft>
                <a:spcPts val="600"/>
              </a:spcAft>
              <a:buFont typeface="Arial"/>
              <a:buChar char="•"/>
            </a:pPr>
            <a:r>
              <a:rPr lang="en-US" sz="1600" dirty="0">
                <a:latin typeface="Arial"/>
                <a:cs typeface="Arial"/>
              </a:rPr>
              <a:t>The state must submit its </a:t>
            </a:r>
            <a:r>
              <a:rPr lang="en-US" sz="1600" b="1" dirty="0">
                <a:latin typeface="Arial"/>
                <a:cs typeface="Arial"/>
              </a:rPr>
              <a:t>Implementation Plan</a:t>
            </a:r>
            <a:r>
              <a:rPr lang="en-US" sz="1600" dirty="0">
                <a:latin typeface="Arial"/>
                <a:cs typeface="Arial"/>
              </a:rPr>
              <a:t> for CMS approval by </a:t>
            </a:r>
            <a:r>
              <a:rPr lang="en-US" sz="1600" b="1" u="sng" dirty="0">
                <a:latin typeface="Arial"/>
                <a:cs typeface="Arial"/>
              </a:rPr>
              <a:t>October 9, 2024</a:t>
            </a:r>
            <a:endParaRPr lang="en-US" dirty="0"/>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13</a:t>
            </a:fld>
            <a:endParaRPr lang="en-US"/>
          </a:p>
        </p:txBody>
      </p:sp>
    </p:spTree>
    <p:extLst>
      <p:ext uri="{BB962C8B-B14F-4D97-AF65-F5344CB8AC3E}">
        <p14:creationId xmlns:p14="http://schemas.microsoft.com/office/powerpoint/2010/main" val="379374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87" y="47625"/>
            <a:ext cx="12163425" cy="6762750"/>
          </a:xfrm>
          <a:prstGeom prst="rect">
            <a:avLst/>
          </a:prstGeom>
        </p:spPr>
      </p:pic>
    </p:spTree>
    <p:extLst>
      <p:ext uri="{BB962C8B-B14F-4D97-AF65-F5344CB8AC3E}">
        <p14:creationId xmlns:p14="http://schemas.microsoft.com/office/powerpoint/2010/main" val="231889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Monitoring and Evaluation</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3"/>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546639" y="1840601"/>
            <a:ext cx="11380877" cy="2114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600"/>
              </a:spcAft>
              <a:buFont typeface="Arial"/>
              <a:buChar char="•"/>
            </a:pPr>
            <a:r>
              <a:rPr lang="en-US" sz="2000" dirty="0">
                <a:latin typeface="Arial"/>
                <a:cs typeface="Arial"/>
              </a:rPr>
              <a:t>Section 1115 demonstrations require an independent evaluator</a:t>
            </a:r>
          </a:p>
          <a:p>
            <a:pPr marL="285750" indent="-285750">
              <a:lnSpc>
                <a:spcPct val="120000"/>
              </a:lnSpc>
              <a:spcAft>
                <a:spcPts val="600"/>
              </a:spcAft>
              <a:buFont typeface="Arial"/>
              <a:buChar char="•"/>
            </a:pPr>
            <a:r>
              <a:rPr lang="en-US" sz="2000" dirty="0">
                <a:latin typeface="Arial"/>
                <a:cs typeface="Arial"/>
              </a:rPr>
              <a:t>The state must track and report on:</a:t>
            </a:r>
          </a:p>
          <a:p>
            <a:pPr marL="742950" lvl="1" indent="-285750">
              <a:lnSpc>
                <a:spcPct val="120000"/>
              </a:lnSpc>
              <a:spcAft>
                <a:spcPts val="600"/>
              </a:spcAft>
              <a:buFont typeface="Arial"/>
              <a:buChar char="•"/>
            </a:pPr>
            <a:r>
              <a:rPr lang="en-US" dirty="0">
                <a:latin typeface="Arial"/>
                <a:cs typeface="Arial"/>
              </a:rPr>
              <a:t>Beneficiary HRSN data </a:t>
            </a:r>
          </a:p>
          <a:p>
            <a:pPr marL="742950" lvl="1" indent="-285750">
              <a:lnSpc>
                <a:spcPct val="120000"/>
              </a:lnSpc>
              <a:spcAft>
                <a:spcPts val="600"/>
              </a:spcAft>
              <a:buFont typeface="Arial"/>
              <a:buChar char="•"/>
            </a:pPr>
            <a:r>
              <a:rPr lang="en-US" dirty="0">
                <a:latin typeface="Arial"/>
                <a:cs typeface="Arial"/>
              </a:rPr>
              <a:t>Information technology infrastructure to support data </a:t>
            </a:r>
          </a:p>
          <a:p>
            <a:pPr marL="742950" lvl="1" indent="-285750">
              <a:lnSpc>
                <a:spcPct val="120000"/>
              </a:lnSpc>
              <a:spcAft>
                <a:spcPts val="600"/>
              </a:spcAft>
              <a:buFont typeface="Arial"/>
              <a:buChar char="•"/>
            </a:pPr>
            <a:r>
              <a:rPr lang="en-US" dirty="0">
                <a:latin typeface="Arial"/>
                <a:cs typeface="Arial"/>
              </a:rPr>
              <a:t>Percent of Medicaid beneficiaries enrolled in other public benefit programs (e.g., SNAP or WIC)</a:t>
            </a:r>
            <a:endParaRPr lang="en-US" dirty="0"/>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15</a:t>
            </a:fld>
            <a:endParaRPr lang="en-US"/>
          </a:p>
        </p:txBody>
      </p:sp>
    </p:spTree>
    <p:extLst>
      <p:ext uri="{BB962C8B-B14F-4D97-AF65-F5344CB8AC3E}">
        <p14:creationId xmlns:p14="http://schemas.microsoft.com/office/powerpoint/2010/main" val="218068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575" y="0"/>
            <a:ext cx="12163425" cy="6715125"/>
          </a:xfrm>
          <a:prstGeom prst="rect">
            <a:avLst/>
          </a:prstGeom>
        </p:spPr>
      </p:pic>
    </p:spTree>
    <p:extLst>
      <p:ext uri="{BB962C8B-B14F-4D97-AF65-F5344CB8AC3E}">
        <p14:creationId xmlns:p14="http://schemas.microsoft.com/office/powerpoint/2010/main" val="2354174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4249"/>
            <a:ext cx="12144375" cy="6800850"/>
          </a:xfrm>
          <a:prstGeom prst="rect">
            <a:avLst/>
          </a:prstGeom>
        </p:spPr>
      </p:pic>
    </p:spTree>
    <p:extLst>
      <p:ext uri="{BB962C8B-B14F-4D97-AF65-F5344CB8AC3E}">
        <p14:creationId xmlns:p14="http://schemas.microsoft.com/office/powerpoint/2010/main" val="347673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Table Discussions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3"/>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273685" y="2243313"/>
            <a:ext cx="6945981" cy="3585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Aft>
                <a:spcPts val="600"/>
              </a:spcAft>
              <a:buFont typeface="Arial"/>
              <a:buChar char="•"/>
            </a:pPr>
            <a:r>
              <a:rPr lang="en-US" sz="2000" b="1" dirty="0" smtClean="0">
                <a:latin typeface="Arial"/>
                <a:cs typeface="Arial"/>
              </a:rPr>
              <a:t>Do you plan to participate in the waiver?</a:t>
            </a:r>
          </a:p>
          <a:p>
            <a:pPr marL="742950" lvl="1" indent="-285750">
              <a:lnSpc>
                <a:spcPct val="120000"/>
              </a:lnSpc>
              <a:spcAft>
                <a:spcPts val="600"/>
              </a:spcAft>
              <a:buFont typeface="Arial"/>
              <a:buChar char="•"/>
            </a:pPr>
            <a:r>
              <a:rPr lang="en-US" sz="2000" dirty="0" smtClean="0">
                <a:latin typeface="Arial"/>
                <a:cs typeface="Arial"/>
              </a:rPr>
              <a:t>If not, why not?</a:t>
            </a:r>
            <a:endParaRPr lang="en-US" sz="2000" dirty="0">
              <a:latin typeface="Arial"/>
              <a:cs typeface="Arial"/>
            </a:endParaRPr>
          </a:p>
          <a:p>
            <a:pPr marL="285750" indent="-285750">
              <a:lnSpc>
                <a:spcPct val="120000"/>
              </a:lnSpc>
              <a:spcAft>
                <a:spcPts val="600"/>
              </a:spcAft>
              <a:buFont typeface="Arial"/>
              <a:buChar char="•"/>
            </a:pPr>
            <a:r>
              <a:rPr lang="en-US" sz="2000" b="1" dirty="0">
                <a:latin typeface="Arial"/>
                <a:cs typeface="Arial"/>
              </a:rPr>
              <a:t>What role </a:t>
            </a:r>
            <a:r>
              <a:rPr lang="en-US" sz="2000" b="1" dirty="0" smtClean="0">
                <a:latin typeface="Arial"/>
                <a:cs typeface="Arial"/>
              </a:rPr>
              <a:t>could </a:t>
            </a:r>
            <a:r>
              <a:rPr lang="en-US" sz="2000" b="1" dirty="0">
                <a:latin typeface="Arial"/>
                <a:cs typeface="Arial"/>
              </a:rPr>
              <a:t>you play?</a:t>
            </a:r>
          </a:p>
          <a:p>
            <a:pPr marL="742950" lvl="1" indent="-285750">
              <a:lnSpc>
                <a:spcPct val="120000"/>
              </a:lnSpc>
              <a:spcAft>
                <a:spcPts val="600"/>
              </a:spcAft>
              <a:buFont typeface="Arial"/>
              <a:buChar char="•"/>
            </a:pPr>
            <a:r>
              <a:rPr lang="en-US" sz="2000" dirty="0">
                <a:latin typeface="Arial"/>
                <a:cs typeface="Arial"/>
              </a:rPr>
              <a:t>What services </a:t>
            </a:r>
            <a:r>
              <a:rPr lang="en-US" sz="2000" dirty="0" smtClean="0">
                <a:latin typeface="Arial"/>
                <a:cs typeface="Arial"/>
              </a:rPr>
              <a:t>could </a:t>
            </a:r>
            <a:r>
              <a:rPr lang="en-US" sz="2000" dirty="0">
                <a:latin typeface="Arial"/>
                <a:cs typeface="Arial"/>
              </a:rPr>
              <a:t>you provide?</a:t>
            </a:r>
          </a:p>
          <a:p>
            <a:pPr marL="285750" indent="-285750">
              <a:lnSpc>
                <a:spcPct val="120000"/>
              </a:lnSpc>
              <a:spcAft>
                <a:spcPts val="600"/>
              </a:spcAft>
              <a:buFont typeface="Arial"/>
              <a:buChar char="•"/>
            </a:pPr>
            <a:r>
              <a:rPr lang="en-US" sz="2000" b="1" dirty="0" smtClean="0">
                <a:latin typeface="Arial"/>
                <a:cs typeface="Arial"/>
              </a:rPr>
              <a:t>What </a:t>
            </a:r>
            <a:r>
              <a:rPr lang="en-US" sz="2000" b="1" dirty="0">
                <a:latin typeface="Arial"/>
                <a:cs typeface="Arial"/>
              </a:rPr>
              <a:t>partners could you engage?</a:t>
            </a:r>
          </a:p>
          <a:p>
            <a:pPr marL="285750" indent="-285750">
              <a:lnSpc>
                <a:spcPct val="120000"/>
              </a:lnSpc>
              <a:spcAft>
                <a:spcPts val="600"/>
              </a:spcAft>
              <a:buFont typeface="Arial"/>
              <a:buChar char="•"/>
            </a:pPr>
            <a:r>
              <a:rPr lang="en-US" sz="2000" b="1" dirty="0">
                <a:latin typeface="Arial"/>
                <a:cs typeface="Arial"/>
              </a:rPr>
              <a:t>What resources/supports </a:t>
            </a:r>
            <a:r>
              <a:rPr lang="en-US" sz="2000" b="1" dirty="0" smtClean="0">
                <a:latin typeface="Arial"/>
                <a:cs typeface="Arial"/>
              </a:rPr>
              <a:t>do </a:t>
            </a:r>
            <a:r>
              <a:rPr lang="en-US" sz="2000" b="1" dirty="0">
                <a:latin typeface="Arial"/>
                <a:cs typeface="Arial"/>
              </a:rPr>
              <a:t>you </a:t>
            </a:r>
            <a:r>
              <a:rPr lang="en-US" sz="2000" b="1" dirty="0" smtClean="0">
                <a:latin typeface="Arial"/>
                <a:cs typeface="Arial"/>
              </a:rPr>
              <a:t>need to participate?</a:t>
            </a:r>
          </a:p>
          <a:p>
            <a:pPr marL="285750" indent="-285750">
              <a:lnSpc>
                <a:spcPct val="120000"/>
              </a:lnSpc>
              <a:spcAft>
                <a:spcPts val="600"/>
              </a:spcAft>
              <a:buFont typeface="Arial"/>
              <a:buChar char="•"/>
            </a:pPr>
            <a:r>
              <a:rPr lang="en-US" sz="2000" b="1" dirty="0" smtClean="0">
                <a:latin typeface="Arial"/>
                <a:cs typeface="Arial"/>
              </a:rPr>
              <a:t>What challenges do you foresee?</a:t>
            </a:r>
          </a:p>
          <a:p>
            <a:pPr marL="285750" indent="-285750">
              <a:lnSpc>
                <a:spcPct val="120000"/>
              </a:lnSpc>
              <a:spcAft>
                <a:spcPts val="600"/>
              </a:spcAft>
              <a:buFont typeface="Arial"/>
              <a:buChar char="•"/>
            </a:pPr>
            <a:r>
              <a:rPr lang="en-US" sz="2000" b="1" dirty="0" smtClean="0">
                <a:latin typeface="Arial"/>
                <a:cs typeface="Arial"/>
              </a:rPr>
              <a:t>What questions/concerns do you have?</a:t>
            </a:r>
            <a:endParaRPr lang="en-US" sz="2000" b="1" dirty="0">
              <a:latin typeface="Arial"/>
              <a:cs typeface="Arial"/>
            </a:endParaRPr>
          </a:p>
        </p:txBody>
      </p:sp>
      <p:pic>
        <p:nvPicPr>
          <p:cNvPr id="4" name="Picture 3"/>
          <p:cNvPicPr>
            <a:picLocks noChangeAspect="1"/>
          </p:cNvPicPr>
          <p:nvPr/>
        </p:nvPicPr>
        <p:blipFill>
          <a:blip r:embed="rId4"/>
          <a:stretch>
            <a:fillRect/>
          </a:stretch>
        </p:blipFill>
        <p:spPr>
          <a:xfrm>
            <a:off x="7219666" y="1840600"/>
            <a:ext cx="4857750" cy="4391025"/>
          </a:xfrm>
          <a:prstGeom prst="rect">
            <a:avLst/>
          </a:prstGeom>
        </p:spPr>
      </p:pic>
      <p:sp>
        <p:nvSpPr>
          <p:cNvPr id="6" name="Rectangle 5"/>
          <p:cNvSpPr/>
          <p:nvPr/>
        </p:nvSpPr>
        <p:spPr>
          <a:xfrm>
            <a:off x="246389" y="4036111"/>
            <a:ext cx="6945981" cy="17927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r>
              <a:rPr lang="en-US" smtClean="0"/>
              <a:t>Ctr for Health Law and Policy Innovation</a:t>
            </a:r>
            <a:endParaRPr lang="en-US"/>
          </a:p>
        </p:txBody>
      </p:sp>
      <p:sp>
        <p:nvSpPr>
          <p:cNvPr id="8" name="Slide Number Placeholder 7"/>
          <p:cNvSpPr>
            <a:spLocks noGrp="1"/>
          </p:cNvSpPr>
          <p:nvPr>
            <p:ph type="sldNum" sz="quarter" idx="12"/>
          </p:nvPr>
        </p:nvSpPr>
        <p:spPr/>
        <p:txBody>
          <a:bodyPr/>
          <a:lstStyle/>
          <a:p>
            <a:fld id="{330EA680-D336-4FF7-8B7A-9848BB0A1C32}" type="slidenum">
              <a:rPr lang="en-US" smtClean="0"/>
              <a:t>18</a:t>
            </a:fld>
            <a:endParaRPr lang="en-US"/>
          </a:p>
        </p:txBody>
      </p:sp>
    </p:spTree>
    <p:extLst>
      <p:ext uri="{BB962C8B-B14F-4D97-AF65-F5344CB8AC3E}">
        <p14:creationId xmlns:p14="http://schemas.microsoft.com/office/powerpoint/2010/main" val="3843637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Food is Medicine Defined</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pic>
        <p:nvPicPr>
          <p:cNvPr id="3" name="Picture 2" descr="A diagram of a food pyramid&#10;&#10;Description automatically generated">
            <a:extLst>
              <a:ext uri="{FF2B5EF4-FFF2-40B4-BE49-F238E27FC236}">
                <a16:creationId xmlns:a16="http://schemas.microsoft.com/office/drawing/2014/main" id="{F4DEF907-E8D4-34DA-85BF-242598598D99}"/>
              </a:ext>
            </a:extLst>
          </p:cNvPr>
          <p:cNvPicPr>
            <a:picLocks noChangeAspect="1"/>
          </p:cNvPicPr>
          <p:nvPr/>
        </p:nvPicPr>
        <p:blipFill>
          <a:blip r:embed="rId3"/>
          <a:stretch>
            <a:fillRect/>
          </a:stretch>
        </p:blipFill>
        <p:spPr>
          <a:xfrm>
            <a:off x="6476640" y="1814242"/>
            <a:ext cx="5708531" cy="3229515"/>
          </a:xfrm>
          <a:prstGeom prst="rect">
            <a:avLst/>
          </a:prstGeom>
        </p:spPr>
      </p:pic>
      <p:sp>
        <p:nvSpPr>
          <p:cNvPr id="7" name="TextBox 6">
            <a:extLst>
              <a:ext uri="{FF2B5EF4-FFF2-40B4-BE49-F238E27FC236}">
                <a16:creationId xmlns:a16="http://schemas.microsoft.com/office/drawing/2014/main" id="{5D915672-8C29-E6E6-C148-43909D3173B6}"/>
              </a:ext>
            </a:extLst>
          </p:cNvPr>
          <p:cNvSpPr txBox="1"/>
          <p:nvPr/>
        </p:nvSpPr>
        <p:spPr>
          <a:xfrm>
            <a:off x="494270" y="2100648"/>
            <a:ext cx="535459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US" sz="1900" b="1" kern="1200" dirty="0">
                <a:latin typeface="Calibri"/>
                <a:ea typeface="+mn-ea"/>
                <a:cs typeface="+mn-cs"/>
              </a:rPr>
              <a:t>Food is Medicine (FIM) </a:t>
            </a:r>
            <a:r>
              <a:rPr lang="en-US" sz="1900" kern="1200" dirty="0">
                <a:latin typeface="Calibri"/>
                <a:cs typeface="Calibri"/>
              </a:rPr>
              <a:t>interventions</a:t>
            </a:r>
            <a:r>
              <a:rPr lang="en-US" sz="1900" kern="1200" dirty="0">
                <a:latin typeface="Calibri"/>
                <a:ea typeface="+mn-ea"/>
                <a:cs typeface="+mn-cs"/>
              </a:rPr>
              <a:t> are tailored to respond to the connection between food and health by helping to prevent and treat diet-related disease</a:t>
            </a:r>
            <a:endParaRPr lang="en-US" sz="1900" kern="1200" dirty="0">
              <a:latin typeface="Calibri"/>
              <a:cs typeface="Calibri"/>
            </a:endParaRPr>
          </a:p>
          <a:p>
            <a:pPr marL="0" indent="0" algn="l" rtl="0"/>
            <a:endParaRPr lang="en-US" b="1" dirty="0">
              <a:latin typeface="Calibri"/>
              <a:cs typeface="Calibri"/>
            </a:endParaRPr>
          </a:p>
          <a:p>
            <a:pPr>
              <a:spcAft>
                <a:spcPts val="1200"/>
              </a:spcAft>
            </a:pPr>
            <a:r>
              <a:rPr lang="en-US" sz="1900" b="1" kern="1200" dirty="0">
                <a:latin typeface="Calibri"/>
                <a:ea typeface="+mn-ea"/>
                <a:cs typeface="+mn-cs"/>
              </a:rPr>
              <a:t>Two components:</a:t>
            </a:r>
            <a:r>
              <a:rPr lang="en-US" sz="1900" b="1" dirty="0">
                <a:latin typeface="Calibri"/>
              </a:rPr>
              <a:t> </a:t>
            </a:r>
            <a:endParaRPr lang="en-US" sz="1900" b="1" dirty="0">
              <a:latin typeface="Calibri"/>
              <a:cs typeface="Calibri"/>
            </a:endParaRPr>
          </a:p>
          <a:p>
            <a:pPr marL="457200">
              <a:spcAft>
                <a:spcPts val="1200"/>
              </a:spcAft>
              <a:buAutoNum type="arabicPeriod"/>
            </a:pPr>
            <a:r>
              <a:rPr lang="en-US" sz="1900" dirty="0">
                <a:latin typeface="Calibri"/>
              </a:rPr>
              <a:t> The</a:t>
            </a:r>
            <a:r>
              <a:rPr lang="en-US" sz="1900" kern="1200" dirty="0">
                <a:latin typeface="Calibri"/>
                <a:ea typeface="+mn-ea"/>
                <a:cs typeface="+mn-cs"/>
              </a:rPr>
              <a:t> provision of food that supports health, such as medically tailored meals or groceries, or food assistance, such as vouchers for </a:t>
            </a:r>
            <a:r>
              <a:rPr lang="en-US" sz="1900" dirty="0">
                <a:latin typeface="Calibri"/>
              </a:rPr>
              <a:t>produce</a:t>
            </a:r>
            <a:endParaRPr lang="en-US" sz="1900" dirty="0">
              <a:latin typeface="Calibri"/>
              <a:cs typeface="Calibri"/>
            </a:endParaRPr>
          </a:p>
          <a:p>
            <a:pPr marL="457200">
              <a:spcAft>
                <a:spcPts val="1200"/>
              </a:spcAft>
              <a:buAutoNum type="arabicPeriod"/>
            </a:pPr>
            <a:r>
              <a:rPr lang="en-US" sz="1900" dirty="0">
                <a:latin typeface="Calibri"/>
              </a:rPr>
              <a:t> A nexus</a:t>
            </a:r>
            <a:r>
              <a:rPr lang="en-US" sz="1900" kern="1200" dirty="0">
                <a:latin typeface="Calibri"/>
                <a:ea typeface="+mn-ea"/>
                <a:cs typeface="+mn-cs"/>
              </a:rPr>
              <a:t> to the health care system</a:t>
            </a:r>
            <a:endParaRPr lang="en-US" sz="1900" kern="1200" dirty="0">
              <a:latin typeface="Calibri"/>
              <a:cs typeface="Calibri"/>
            </a:endParaRPr>
          </a:p>
          <a:p>
            <a:pPr marL="0" indent="0" algn="l" rtl="0">
              <a:spcAft>
                <a:spcPts val="1200"/>
              </a:spcAft>
            </a:pPr>
            <a:endParaRPr lang="en-US" dirty="0">
              <a:latin typeface="Calibri"/>
              <a:cs typeface="Calibri"/>
            </a:endParaRPr>
          </a:p>
          <a:p>
            <a:pPr marL="0" indent="0" algn="l" rtl="0"/>
            <a:endParaRPr lang="en-US" dirty="0">
              <a:latin typeface="Calibri"/>
              <a:cs typeface="Calibri"/>
            </a:endParaRPr>
          </a:p>
          <a:p>
            <a:pPr algn="ctr"/>
            <a:r>
              <a:rPr lang="en-US" sz="1000" kern="1200" dirty="0">
                <a:latin typeface="Calibri"/>
                <a:ea typeface="+mn-ea"/>
                <a:cs typeface="+mn-cs"/>
              </a:rPr>
              <a:t>Aspen Institute and Center for Health Law and Policy Innovation,</a:t>
            </a:r>
            <a:r>
              <a:rPr lang="en-US" sz="1000" dirty="0">
                <a:latin typeface="Calibri"/>
              </a:rPr>
              <a:t> </a:t>
            </a:r>
            <a:endParaRPr lang="en-US" sz="1000" kern="1200">
              <a:latin typeface="Calibri"/>
              <a:cs typeface="Calibri"/>
            </a:endParaRPr>
          </a:p>
          <a:p>
            <a:pPr marL="0" indent="0" algn="ctr" rtl="0"/>
            <a:r>
              <a:rPr lang="en-US" sz="1000" kern="1200" dirty="0">
                <a:latin typeface="Calibri"/>
                <a:ea typeface="+mn-ea"/>
                <a:cs typeface="+mn-cs"/>
                <a:hlinkClick r:id="rId4">
                  <a:extLst>
                    <a:ext uri="{A12FA001-AC4F-418D-AE19-62706E023703}">
                      <ahyp:hlinkClr xmlns:ahyp="http://schemas.microsoft.com/office/drawing/2018/hyperlinkcolor" xmlns="" val="tx"/>
                    </a:ext>
                  </a:extLst>
                </a:hlinkClick>
              </a:rPr>
              <a:t>Food is Medicine Research Action Plan</a:t>
            </a:r>
            <a:r>
              <a:rPr lang="en-US" sz="1000" kern="1200" dirty="0">
                <a:latin typeface="Calibri"/>
                <a:ea typeface="+mn-ea"/>
                <a:cs typeface="+mn-cs"/>
              </a:rPr>
              <a:t> (Jan. 2022)</a:t>
            </a:r>
            <a:endParaRPr lang="en-US" dirty="0"/>
          </a:p>
        </p:txBody>
      </p:sp>
      <p:sp>
        <p:nvSpPr>
          <p:cNvPr id="8" name="TextBox 7">
            <a:extLst>
              <a:ext uri="{FF2B5EF4-FFF2-40B4-BE49-F238E27FC236}">
                <a16:creationId xmlns:a16="http://schemas.microsoft.com/office/drawing/2014/main" id="{BD4BC911-E7FF-1475-D1D3-C5D62303BEC0}"/>
              </a:ext>
            </a:extLst>
          </p:cNvPr>
          <p:cNvSpPr txBox="1"/>
          <p:nvPr/>
        </p:nvSpPr>
        <p:spPr>
          <a:xfrm>
            <a:off x="7037911" y="5405109"/>
            <a:ext cx="5148648"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404042"/>
                </a:solidFill>
                <a:latin typeface="Calibri"/>
                <a:cs typeface="Calibri"/>
              </a:rPr>
              <a:t>Dariush </a:t>
            </a:r>
            <a:r>
              <a:rPr lang="en-US" sz="1100" dirty="0" err="1">
                <a:solidFill>
                  <a:srgbClr val="404042"/>
                </a:solidFill>
                <a:latin typeface="Calibri"/>
                <a:cs typeface="Calibri"/>
              </a:rPr>
              <a:t>Mozaffarian</a:t>
            </a:r>
            <a:r>
              <a:rPr lang="en-US" sz="1100" dirty="0">
                <a:solidFill>
                  <a:srgbClr val="404042"/>
                </a:solidFill>
                <a:latin typeface="Calibri"/>
                <a:cs typeface="Calibri"/>
              </a:rPr>
              <a:t> et al., A Food is Medicine approach to achieve nutrition security and improve health, 28 Nature Medicine 2238 (Nov. 2022), </a:t>
            </a:r>
            <a:r>
              <a:rPr lang="en-US" sz="1100" dirty="0">
                <a:solidFill>
                  <a:srgbClr val="404042"/>
                </a:solidFill>
                <a:latin typeface="Calibri"/>
                <a:cs typeface="Calibri"/>
                <a:hlinkClick r:id="rId5"/>
              </a:rPr>
              <a:t>https://doi.org/10.1038/s41591-022-02027-3</a:t>
            </a:r>
            <a:r>
              <a:rPr lang="en-US" sz="1100" dirty="0">
                <a:solidFill>
                  <a:srgbClr val="404042"/>
                </a:solidFill>
                <a:latin typeface="Calibri"/>
                <a:cs typeface="Calibri"/>
              </a:rPr>
              <a:t>. </a:t>
            </a:r>
            <a:endParaRPr lang="en-US"/>
          </a:p>
          <a:p>
            <a:pPr algn="l"/>
            <a:endParaRPr lang="en-US" dirty="0"/>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2</a:t>
            </a:fld>
            <a:endParaRPr lang="en-US"/>
          </a:p>
        </p:txBody>
      </p:sp>
    </p:spTree>
    <p:extLst>
      <p:ext uri="{BB962C8B-B14F-4D97-AF65-F5344CB8AC3E}">
        <p14:creationId xmlns:p14="http://schemas.microsoft.com/office/powerpoint/2010/main" val="2449761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Policy Pathways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sp>
        <p:nvSpPr>
          <p:cNvPr id="7" name="TextBox 6">
            <a:extLst>
              <a:ext uri="{FF2B5EF4-FFF2-40B4-BE49-F238E27FC236}">
                <a16:creationId xmlns:a16="http://schemas.microsoft.com/office/drawing/2014/main" id="{5D915672-8C29-E6E6-C148-43909D3173B6}"/>
              </a:ext>
            </a:extLst>
          </p:cNvPr>
          <p:cNvSpPr txBox="1"/>
          <p:nvPr/>
        </p:nvSpPr>
        <p:spPr>
          <a:xfrm>
            <a:off x="163591" y="2416949"/>
            <a:ext cx="6533536" cy="31547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Calibri"/>
                <a:cs typeface="Calibri"/>
              </a:rPr>
              <a:t>No current coverage of Food is Medicine services (direct provision of food) – beyond limited circumstances – in baseline Medicaid coverage or </a:t>
            </a:r>
            <a:endParaRPr lang="en-US" sz="2000">
              <a:latin typeface="Calibri"/>
              <a:cs typeface="Calibri"/>
            </a:endParaRPr>
          </a:p>
          <a:p>
            <a:pPr algn="ctr"/>
            <a:r>
              <a:rPr lang="en-US" sz="2000" dirty="0">
                <a:latin typeface="Calibri"/>
                <a:cs typeface="Calibri"/>
              </a:rPr>
              <a:t>Original Medicare under federal law</a:t>
            </a:r>
            <a:br>
              <a:rPr lang="en-US" sz="2000" dirty="0">
                <a:latin typeface="Calibri"/>
                <a:cs typeface="Calibri"/>
              </a:rPr>
            </a:br>
            <a:endParaRPr lang="en-US" sz="2000">
              <a:latin typeface="Calibri"/>
              <a:cs typeface="Calibri"/>
            </a:endParaRPr>
          </a:p>
          <a:p>
            <a:pPr algn="ctr"/>
            <a:endParaRPr lang="en-US" sz="2000" dirty="0">
              <a:latin typeface="Calibri"/>
              <a:cs typeface="Calibri"/>
            </a:endParaRPr>
          </a:p>
          <a:p>
            <a:pPr algn="ctr"/>
            <a:r>
              <a:rPr lang="en-US" sz="2000" b="1" dirty="0">
                <a:latin typeface="Calibri"/>
                <a:cs typeface="Calibri"/>
              </a:rPr>
              <a:t>Must utilize legal and regulatory flexibilities such as </a:t>
            </a:r>
            <a:endParaRPr lang="en-US" sz="2000">
              <a:latin typeface="Calibri"/>
              <a:cs typeface="Calibri"/>
            </a:endParaRPr>
          </a:p>
          <a:p>
            <a:pPr algn="ctr"/>
            <a:r>
              <a:rPr lang="en-US" sz="2000" b="1" dirty="0">
                <a:latin typeface="Calibri"/>
                <a:cs typeface="Calibri"/>
              </a:rPr>
              <a:t>state waivers in Medicaid and supplemental benefits in Medicare Advantage</a:t>
            </a:r>
            <a:endParaRPr lang="en-US" sz="2000">
              <a:latin typeface="Calibri"/>
              <a:cs typeface="Calibri"/>
            </a:endParaRPr>
          </a:p>
          <a:p>
            <a:pPr marL="0" indent="0" algn="l"/>
            <a:endParaRPr lang="en-US" sz="1900" dirty="0">
              <a:latin typeface="Calibri"/>
              <a:cs typeface="Calibri"/>
            </a:endParaRPr>
          </a:p>
        </p:txBody>
      </p:sp>
      <p:pic>
        <p:nvPicPr>
          <p:cNvPr id="4" name="Picture 3" descr="A diagram of a health care system&#10;&#10;Description automatically generated">
            <a:extLst>
              <a:ext uri="{FF2B5EF4-FFF2-40B4-BE49-F238E27FC236}">
                <a16:creationId xmlns:a16="http://schemas.microsoft.com/office/drawing/2014/main" id="{C69D74B4-B801-9836-3030-855453C224B7}"/>
              </a:ext>
            </a:extLst>
          </p:cNvPr>
          <p:cNvPicPr>
            <a:picLocks noChangeAspect="1"/>
          </p:cNvPicPr>
          <p:nvPr/>
        </p:nvPicPr>
        <p:blipFill>
          <a:blip r:embed="rId3"/>
          <a:stretch>
            <a:fillRect/>
          </a:stretch>
        </p:blipFill>
        <p:spPr>
          <a:xfrm>
            <a:off x="7621977" y="2150673"/>
            <a:ext cx="4309255" cy="4109409"/>
          </a:xfrm>
          <a:prstGeom prst="rect">
            <a:avLst/>
          </a:prstGeom>
        </p:spPr>
      </p:pic>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3</a:t>
            </a:fld>
            <a:endParaRPr lang="en-US"/>
          </a:p>
        </p:txBody>
      </p:sp>
    </p:spTree>
    <p:extLst>
      <p:ext uri="{BB962C8B-B14F-4D97-AF65-F5344CB8AC3E}">
        <p14:creationId xmlns:p14="http://schemas.microsoft.com/office/powerpoint/2010/main" val="2944487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pic>
        <p:nvPicPr>
          <p:cNvPr id="3" name="Picture 2" descr="A diagram of a company&#10;&#10;Description automatically generated">
            <a:extLst>
              <a:ext uri="{FF2B5EF4-FFF2-40B4-BE49-F238E27FC236}">
                <a16:creationId xmlns:a16="http://schemas.microsoft.com/office/drawing/2014/main" id="{AB52E189-928E-F2E2-542C-81039E5B80C1}"/>
              </a:ext>
            </a:extLst>
          </p:cNvPr>
          <p:cNvPicPr>
            <a:picLocks noChangeAspect="1"/>
          </p:cNvPicPr>
          <p:nvPr/>
        </p:nvPicPr>
        <p:blipFill>
          <a:blip r:embed="rId3"/>
          <a:stretch>
            <a:fillRect/>
          </a:stretch>
        </p:blipFill>
        <p:spPr>
          <a:xfrm>
            <a:off x="3052793" y="954740"/>
            <a:ext cx="7552906" cy="5449020"/>
          </a:xfrm>
          <a:prstGeom prst="rect">
            <a:avLst/>
          </a:prstGeom>
        </p:spPr>
      </p:pic>
      <p:sp>
        <p:nvSpPr>
          <p:cNvPr id="9" name="Oval 8">
            <a:extLst>
              <a:ext uri="{FF2B5EF4-FFF2-40B4-BE49-F238E27FC236}">
                <a16:creationId xmlns:a16="http://schemas.microsoft.com/office/drawing/2014/main" id="{C1E40993-9FC1-E45C-5B20-18CF776FA943}"/>
              </a:ext>
            </a:extLst>
          </p:cNvPr>
          <p:cNvSpPr/>
          <p:nvPr/>
        </p:nvSpPr>
        <p:spPr>
          <a:xfrm>
            <a:off x="4077729" y="3055682"/>
            <a:ext cx="2156603" cy="1322716"/>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Ctr for Health Law and Policy Innovation</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4</a:t>
            </a:fld>
            <a:endParaRPr lang="en-US"/>
          </a:p>
        </p:txBody>
      </p:sp>
    </p:spTree>
    <p:extLst>
      <p:ext uri="{BB962C8B-B14F-4D97-AF65-F5344CB8AC3E}">
        <p14:creationId xmlns:p14="http://schemas.microsoft.com/office/powerpoint/2010/main" val="469529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What Are Section 1115 Waivers?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sp>
        <p:nvSpPr>
          <p:cNvPr id="7" name="TextBox 6">
            <a:extLst>
              <a:ext uri="{FF2B5EF4-FFF2-40B4-BE49-F238E27FC236}">
                <a16:creationId xmlns:a16="http://schemas.microsoft.com/office/drawing/2014/main" id="{5D915672-8C29-E6E6-C148-43909D3173B6}"/>
              </a:ext>
            </a:extLst>
          </p:cNvPr>
          <p:cNvSpPr txBox="1"/>
          <p:nvPr/>
        </p:nvSpPr>
        <p:spPr>
          <a:xfrm>
            <a:off x="120459" y="1889364"/>
            <a:ext cx="11939422"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200"/>
              </a:spcAft>
              <a:buFont typeface="Arial"/>
              <a:buChar char="•"/>
            </a:pPr>
            <a:r>
              <a:rPr lang="en-US" sz="2000" dirty="0">
                <a:latin typeface="Calibri"/>
                <a:cs typeface="Calibri"/>
              </a:rPr>
              <a:t>With </a:t>
            </a:r>
            <a:r>
              <a:rPr lang="en-US" sz="2000" b="1" u="sng" dirty="0">
                <a:latin typeface="Calibri"/>
                <a:cs typeface="Calibri"/>
              </a:rPr>
              <a:t>CMS approval</a:t>
            </a:r>
            <a:r>
              <a:rPr lang="en-US" sz="2000" dirty="0">
                <a:latin typeface="Calibri"/>
                <a:cs typeface="Calibri"/>
              </a:rPr>
              <a:t>, states can implement experimental, pilot, or demonstration projects </a:t>
            </a:r>
            <a:endParaRPr lang="en-US" sz="2000">
              <a:latin typeface="Calibri"/>
              <a:cs typeface="Calibri"/>
            </a:endParaRPr>
          </a:p>
          <a:p>
            <a:pPr marL="342900" indent="-342900">
              <a:spcAft>
                <a:spcPts val="1200"/>
              </a:spcAft>
              <a:buFont typeface="Arial"/>
              <a:buChar char="•"/>
            </a:pPr>
            <a:r>
              <a:rPr lang="en-US" sz="2000" dirty="0">
                <a:latin typeface="Calibri"/>
                <a:cs typeface="Calibri"/>
              </a:rPr>
              <a:t>Can cover </a:t>
            </a:r>
            <a:r>
              <a:rPr lang="en-US" sz="2000" b="1" u="sng" dirty="0">
                <a:latin typeface="Calibri"/>
                <a:cs typeface="Calibri"/>
              </a:rPr>
              <a:t>services</a:t>
            </a:r>
            <a:r>
              <a:rPr lang="en-US" sz="2000" b="1" dirty="0">
                <a:latin typeface="Calibri"/>
                <a:cs typeface="Calibri"/>
              </a:rPr>
              <a:t> </a:t>
            </a:r>
            <a:r>
              <a:rPr lang="en-US" sz="2000" dirty="0">
                <a:latin typeface="Calibri"/>
                <a:cs typeface="Calibri"/>
              </a:rPr>
              <a:t>and </a:t>
            </a:r>
            <a:r>
              <a:rPr lang="en-US" sz="2000" b="1" u="sng" dirty="0">
                <a:latin typeface="Calibri"/>
                <a:cs typeface="Calibri"/>
              </a:rPr>
              <a:t>populations</a:t>
            </a:r>
            <a:r>
              <a:rPr lang="en-US" sz="2000" dirty="0">
                <a:latin typeface="Calibri"/>
                <a:cs typeface="Calibri"/>
              </a:rPr>
              <a:t> not included under federal law</a:t>
            </a:r>
            <a:endParaRPr lang="en-US" sz="2000">
              <a:latin typeface="Calibri"/>
              <a:cs typeface="Calibri"/>
            </a:endParaRPr>
          </a:p>
          <a:p>
            <a:pPr marL="342900" indent="-342900">
              <a:spcAft>
                <a:spcPts val="1200"/>
              </a:spcAft>
              <a:buFont typeface="Arial"/>
              <a:buChar char="•"/>
            </a:pPr>
            <a:r>
              <a:rPr lang="en-US" sz="2000" dirty="0">
                <a:latin typeface="Calibri"/>
                <a:cs typeface="Calibri"/>
              </a:rPr>
              <a:t>Requirements:</a:t>
            </a:r>
          </a:p>
          <a:p>
            <a:pPr marL="800100" lvl="1" indent="-342900">
              <a:spcAft>
                <a:spcPts val="1200"/>
              </a:spcAft>
              <a:buFont typeface="Wingdings"/>
              <a:buChar char="ü"/>
            </a:pPr>
            <a:r>
              <a:rPr lang="en-US" dirty="0">
                <a:latin typeface="Calibri"/>
                <a:cs typeface="Calibri"/>
              </a:rPr>
              <a:t>Must </a:t>
            </a:r>
            <a:r>
              <a:rPr lang="en-US" b="1" dirty="0">
                <a:latin typeface="Calibri"/>
                <a:cs typeface="Calibri"/>
              </a:rPr>
              <a:t>promote the objectives </a:t>
            </a:r>
            <a:r>
              <a:rPr lang="en-US" dirty="0">
                <a:latin typeface="Calibri"/>
                <a:cs typeface="Calibri"/>
              </a:rPr>
              <a:t>of the Medicaid program</a:t>
            </a:r>
          </a:p>
          <a:p>
            <a:pPr marL="800100" lvl="1" indent="-342900">
              <a:spcAft>
                <a:spcPts val="1200"/>
              </a:spcAft>
              <a:buFont typeface="Wingdings"/>
              <a:buChar char="ü"/>
            </a:pPr>
            <a:r>
              <a:rPr lang="en-US" dirty="0">
                <a:latin typeface="Calibri"/>
                <a:cs typeface="Calibri"/>
              </a:rPr>
              <a:t>Must be </a:t>
            </a:r>
            <a:r>
              <a:rPr lang="en-US" b="1" dirty="0">
                <a:latin typeface="Calibri"/>
                <a:cs typeface="Calibri"/>
              </a:rPr>
              <a:t>budget neutral </a:t>
            </a:r>
            <a:r>
              <a:rPr lang="en-US" dirty="0">
                <a:latin typeface="Calibri"/>
                <a:cs typeface="Calibri"/>
              </a:rPr>
              <a:t>(but flexibility for certain HRSN services)</a:t>
            </a:r>
          </a:p>
          <a:p>
            <a:pPr marL="800100" lvl="1" indent="-342900">
              <a:spcAft>
                <a:spcPts val="1200"/>
              </a:spcAft>
              <a:buFont typeface="Wingdings"/>
              <a:buChar char="ü"/>
            </a:pPr>
            <a:r>
              <a:rPr lang="en-US" dirty="0">
                <a:latin typeface="Calibri"/>
                <a:cs typeface="Calibri"/>
              </a:rPr>
              <a:t>Initial </a:t>
            </a:r>
            <a:r>
              <a:rPr lang="en-US" b="1" dirty="0">
                <a:latin typeface="Calibri"/>
                <a:cs typeface="Calibri"/>
              </a:rPr>
              <a:t>5-year approvals</a:t>
            </a:r>
            <a:r>
              <a:rPr lang="en-US" dirty="0">
                <a:latin typeface="Calibri"/>
                <a:cs typeface="Calibri"/>
              </a:rPr>
              <a:t>, can be renewed for 3–5-year periods</a:t>
            </a:r>
          </a:p>
          <a:p>
            <a:pPr marL="800100" lvl="1" indent="-342900">
              <a:spcAft>
                <a:spcPts val="1200"/>
              </a:spcAft>
              <a:buFont typeface="Wingdings"/>
              <a:buChar char="ü"/>
            </a:pPr>
            <a:r>
              <a:rPr lang="en-US" dirty="0">
                <a:latin typeface="Calibri"/>
                <a:cs typeface="Calibri"/>
              </a:rPr>
              <a:t>States must contract with </a:t>
            </a:r>
            <a:r>
              <a:rPr lang="en-US" b="1" dirty="0">
                <a:latin typeface="Calibri"/>
                <a:cs typeface="Calibri"/>
              </a:rPr>
              <a:t>independent evaluators </a:t>
            </a:r>
            <a:r>
              <a:rPr lang="en-US" dirty="0">
                <a:latin typeface="Calibri"/>
                <a:cs typeface="Calibri"/>
              </a:rPr>
              <a:t>to conduct periodic evaluations and </a:t>
            </a:r>
            <a:r>
              <a:rPr lang="en-US" b="1" dirty="0">
                <a:latin typeface="Calibri"/>
                <a:cs typeface="Calibri"/>
              </a:rPr>
              <a:t>provide CMS with reports </a:t>
            </a:r>
            <a:r>
              <a:rPr lang="en-US" dirty="0">
                <a:latin typeface="Calibri"/>
                <a:cs typeface="Calibri"/>
              </a:rPr>
              <a:t>on the waiver’s outcomes</a:t>
            </a:r>
            <a:endParaRPr lang="en-US">
              <a:latin typeface="Calibri"/>
              <a:cs typeface="Calibri"/>
            </a:endParaRPr>
          </a:p>
          <a:p>
            <a:pPr marL="342900" indent="-342900">
              <a:spcAft>
                <a:spcPts val="1200"/>
              </a:spcAft>
              <a:buFont typeface="Arial"/>
              <a:buChar char="•"/>
            </a:pPr>
            <a:r>
              <a:rPr lang="en-US" sz="2000" b="1" dirty="0">
                <a:latin typeface="Calibri"/>
                <a:cs typeface="Calibri"/>
              </a:rPr>
              <a:t>Examples:</a:t>
            </a:r>
          </a:p>
          <a:p>
            <a:pPr marL="800100" lvl="1" indent="-342900">
              <a:spcAft>
                <a:spcPts val="1200"/>
              </a:spcAft>
              <a:buFont typeface="Wingdings"/>
              <a:buChar char="ü"/>
            </a:pPr>
            <a:r>
              <a:rPr lang="en-US" dirty="0">
                <a:latin typeface="Calibri"/>
                <a:cs typeface="Calibri"/>
              </a:rPr>
              <a:t>Mandate enrollment in managed care</a:t>
            </a:r>
          </a:p>
          <a:p>
            <a:pPr marL="800100" lvl="1" indent="-342900">
              <a:spcAft>
                <a:spcPts val="1200"/>
              </a:spcAft>
              <a:buFont typeface="Wingdings"/>
              <a:buChar char="ü"/>
            </a:pPr>
            <a:r>
              <a:rPr lang="en-US" b="1" dirty="0">
                <a:solidFill>
                  <a:srgbClr val="FF0000"/>
                </a:solidFill>
                <a:latin typeface="Calibri"/>
                <a:cs typeface="Calibri"/>
              </a:rPr>
              <a:t>Cover nontraditional services to address health-related social needs (HRSN)</a:t>
            </a:r>
            <a:endParaRPr lang="en-US" dirty="0">
              <a:latin typeface="Calibri"/>
              <a:cs typeface="Calibri"/>
            </a:endParaRPr>
          </a:p>
        </p:txBody>
      </p:sp>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5</a:t>
            </a:fld>
            <a:endParaRPr lang="en-US"/>
          </a:p>
        </p:txBody>
      </p:sp>
    </p:spTree>
    <p:extLst>
      <p:ext uri="{BB962C8B-B14F-4D97-AF65-F5344CB8AC3E}">
        <p14:creationId xmlns:p14="http://schemas.microsoft.com/office/powerpoint/2010/main" val="11007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HRSN-Specific 1115 Waivers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graphicFrame>
        <p:nvGraphicFramePr>
          <p:cNvPr id="4" name="Table 3">
            <a:extLst>
              <a:ext uri="{FF2B5EF4-FFF2-40B4-BE49-F238E27FC236}">
                <a16:creationId xmlns:a16="http://schemas.microsoft.com/office/drawing/2014/main" id="{E39A5CCA-5211-99C0-87F8-C57A5F6D4133}"/>
              </a:ext>
            </a:extLst>
          </p:cNvPr>
          <p:cNvGraphicFramePr>
            <a:graphicFrameLocks noGrp="1"/>
          </p:cNvGraphicFramePr>
          <p:nvPr>
            <p:extLst>
              <p:ext uri="{D42A27DB-BD31-4B8C-83A1-F6EECF244321}">
                <p14:modId xmlns:p14="http://schemas.microsoft.com/office/powerpoint/2010/main" val="3353459443"/>
              </p:ext>
            </p:extLst>
          </p:nvPr>
        </p:nvGraphicFramePr>
        <p:xfrm>
          <a:off x="762000" y="1925318"/>
          <a:ext cx="10502904" cy="4403304"/>
        </p:xfrm>
        <a:graphic>
          <a:graphicData uri="http://schemas.openxmlformats.org/drawingml/2006/table">
            <a:tbl>
              <a:tblPr firstRow="1" bandRow="1">
                <a:tableStyleId>{5C22544A-7EE6-4342-B048-85BDC9FD1C3A}</a:tableStyleId>
              </a:tblPr>
              <a:tblGrid>
                <a:gridCol w="3500968">
                  <a:extLst>
                    <a:ext uri="{9D8B030D-6E8A-4147-A177-3AD203B41FA5}">
                      <a16:colId xmlns:a16="http://schemas.microsoft.com/office/drawing/2014/main" val="2037374309"/>
                    </a:ext>
                  </a:extLst>
                </a:gridCol>
                <a:gridCol w="3500968">
                  <a:extLst>
                    <a:ext uri="{9D8B030D-6E8A-4147-A177-3AD203B41FA5}">
                      <a16:colId xmlns:a16="http://schemas.microsoft.com/office/drawing/2014/main" val="2818422164"/>
                    </a:ext>
                  </a:extLst>
                </a:gridCol>
                <a:gridCol w="3500968">
                  <a:extLst>
                    <a:ext uri="{9D8B030D-6E8A-4147-A177-3AD203B41FA5}">
                      <a16:colId xmlns:a16="http://schemas.microsoft.com/office/drawing/2014/main" val="2060301718"/>
                    </a:ext>
                  </a:extLst>
                </a:gridCol>
              </a:tblGrid>
              <a:tr h="456144">
                <a:tc>
                  <a:txBody>
                    <a:bodyPr/>
                    <a:lstStyle/>
                    <a:p>
                      <a:pPr marL="0" algn="ctr" rtl="0" eaLnBrk="1" fontAlgn="base" latinLnBrk="0" hangingPunct="1">
                        <a:spcBef>
                          <a:spcPts val="0"/>
                        </a:spcBef>
                        <a:spcAft>
                          <a:spcPts val="0"/>
                        </a:spcAft>
                      </a:pPr>
                      <a:r>
                        <a:rPr lang="en-US" sz="2000" b="1" i="0" u="none" strike="noStrike" kern="1200" cap="all" spc="0" baseline="0" dirty="0">
                          <a:solidFill>
                            <a:srgbClr val="FFFFFF"/>
                          </a:solidFill>
                          <a:effectLst/>
                          <a:highlight>
                            <a:srgbClr val="9BBB59"/>
                          </a:highlight>
                          <a:latin typeface="Calibri"/>
                          <a:cs typeface="Calibri"/>
                        </a:rPr>
                        <a:t>Requirements</a:t>
                      </a:r>
                      <a:endParaRPr lang="en-US" sz="1800" b="0" i="0" u="none" strike="noStrike" dirty="0">
                        <a:effectLst/>
                        <a:highlight>
                          <a:srgbClr val="9BBB59"/>
                        </a:highlight>
                        <a:latin typeface="Calibri"/>
                        <a:cs typeface="Calibri"/>
                      </a:endParaRPr>
                    </a:p>
                  </a:txBody>
                  <a:tcPr marL="68580" marR="68580" marT="61595" marB="615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algn="ctr" rtl="0" eaLnBrk="1" fontAlgn="base" latinLnBrk="0" hangingPunct="1">
                        <a:spcBef>
                          <a:spcPts val="0"/>
                        </a:spcBef>
                        <a:spcAft>
                          <a:spcPts val="0"/>
                        </a:spcAft>
                      </a:pPr>
                      <a:r>
                        <a:rPr lang="en-US" sz="2000" b="1" i="0" u="none" strike="noStrike" kern="1200" cap="all" spc="0" baseline="0" dirty="0">
                          <a:solidFill>
                            <a:srgbClr val="FFFFFF"/>
                          </a:solidFill>
                          <a:effectLst/>
                          <a:highlight>
                            <a:srgbClr val="9BBB59"/>
                          </a:highlight>
                          <a:latin typeface="Calibri"/>
                          <a:cs typeface="Calibri"/>
                        </a:rPr>
                        <a:t>Services Allowed</a:t>
                      </a:r>
                      <a:endParaRPr lang="en-US" sz="1800" b="0" i="0" u="none" strike="noStrike" dirty="0">
                        <a:effectLst/>
                        <a:highlight>
                          <a:srgbClr val="9BBB59"/>
                        </a:highlight>
                        <a:latin typeface="Calibri"/>
                        <a:cs typeface="Calibri"/>
                      </a:endParaRPr>
                    </a:p>
                  </a:txBody>
                  <a:tcPr marL="68580" marR="68580" marT="61595" marB="615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tc>
                  <a:txBody>
                    <a:bodyPr/>
                    <a:lstStyle/>
                    <a:p>
                      <a:pPr marL="0" algn="ctr" rtl="0" eaLnBrk="1" fontAlgn="auto" latinLnBrk="0" hangingPunct="1">
                        <a:spcBef>
                          <a:spcPts val="0"/>
                        </a:spcBef>
                        <a:spcAft>
                          <a:spcPts val="0"/>
                        </a:spcAft>
                      </a:pPr>
                      <a:r>
                        <a:rPr lang="en-US" sz="2000" b="1" i="0" u="none" strike="noStrike" kern="1200" cap="all" spc="0" baseline="0" dirty="0">
                          <a:solidFill>
                            <a:srgbClr val="FFFFFF"/>
                          </a:solidFill>
                          <a:effectLst/>
                          <a:highlight>
                            <a:srgbClr val="9BBB59"/>
                          </a:highlight>
                          <a:latin typeface="Calibri"/>
                          <a:cs typeface="Calibri"/>
                        </a:rPr>
                        <a:t>Patients Reached</a:t>
                      </a:r>
                      <a:endParaRPr lang="en-US" sz="1800" b="0" i="0" u="none" strike="noStrike" dirty="0">
                        <a:effectLst/>
                        <a:highlight>
                          <a:srgbClr val="9BBB59"/>
                        </a:highlight>
                        <a:latin typeface="Calibri"/>
                        <a:cs typeface="Calibri"/>
                      </a:endParaRPr>
                    </a:p>
                  </a:txBody>
                  <a:tcPr marL="68580" marR="68580" marT="61595" marB="6159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2996903252"/>
                  </a:ext>
                </a:extLst>
              </a:tr>
              <a:tr h="3893518">
                <a:tc>
                  <a:txBody>
                    <a:bodyPr/>
                    <a:lstStyle/>
                    <a:p>
                      <a:pPr marL="283210" indent="-283210" algn="l" rtl="0" eaLnBrk="1" fontAlgn="base" latinLnBrk="0" hangingPunct="1">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Budget neutrality flexibility for HRSN</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1" i="0" u="none" strike="noStrike" kern="1200" spc="0" dirty="0">
                          <a:solidFill>
                            <a:srgbClr val="000000"/>
                          </a:solidFill>
                          <a:effectLst/>
                          <a:highlight>
                            <a:srgbClr val="EBF1DE"/>
                          </a:highlight>
                          <a:latin typeface="Calibri"/>
                          <a:cs typeface="Calibri"/>
                        </a:rPr>
                        <a:t>HRSN costs </a:t>
                      </a:r>
                      <a:r>
                        <a:rPr lang="en-US" sz="1600" b="0" i="0" u="none" strike="noStrike" kern="1200" spc="0" dirty="0">
                          <a:solidFill>
                            <a:srgbClr val="000000"/>
                          </a:solidFill>
                          <a:effectLst/>
                          <a:highlight>
                            <a:srgbClr val="EBF1DE"/>
                          </a:highlight>
                          <a:latin typeface="Calibri"/>
                          <a:cs typeface="Calibri"/>
                        </a:rPr>
                        <a:t>limited to 3% of annual Medicaid spend</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1" i="0" u="none" strike="noStrike" kern="1200" spc="0" dirty="0">
                          <a:solidFill>
                            <a:srgbClr val="000000"/>
                          </a:solidFill>
                          <a:effectLst/>
                          <a:highlight>
                            <a:srgbClr val="EBF1DE"/>
                          </a:highlight>
                          <a:latin typeface="Calibri"/>
                          <a:cs typeface="Calibri"/>
                        </a:rPr>
                        <a:t>Infrastructure funding </a:t>
                      </a:r>
                      <a:r>
                        <a:rPr lang="en-US" sz="1600" b="0" i="0" u="none" strike="noStrike" kern="1200" spc="0" dirty="0">
                          <a:solidFill>
                            <a:srgbClr val="000000"/>
                          </a:solidFill>
                          <a:effectLst/>
                          <a:highlight>
                            <a:srgbClr val="EBF1DE"/>
                          </a:highlight>
                          <a:latin typeface="Calibri"/>
                          <a:cs typeface="Calibri"/>
                        </a:rPr>
                        <a:t>available, limited to 15% of HRSN spending</a:t>
                      </a:r>
                      <a:endParaRPr lang="en-US" sz="1800" b="0" i="0" u="none" strike="noStrike" dirty="0">
                        <a:effectLst/>
                        <a:highlight>
                          <a:srgbClr val="EBF1DE"/>
                        </a:highlight>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F1DE"/>
                    </a:solidFill>
                  </a:tcPr>
                </a:tc>
                <a:tc>
                  <a:txBody>
                    <a:bodyPr/>
                    <a:lstStyle/>
                    <a:p>
                      <a:pPr marL="283210" indent="-283210" algn="l" rtl="0" eaLnBrk="1" fontAlgn="base" latinLnBrk="0" hangingPunct="1">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10 Housing Services</a:t>
                      </a:r>
                      <a:endParaRPr lang="en-US" sz="1600" b="0" i="0" u="none" strike="noStrike" dirty="0">
                        <a:effectLst/>
                        <a:highlight>
                          <a:srgbClr val="EBF1DE"/>
                        </a:highlight>
                        <a:latin typeface="Calibri"/>
                        <a:cs typeface="Calibri"/>
                      </a:endParaRPr>
                    </a:p>
                    <a:p>
                      <a:pPr marL="285750" indent="-285750" algn="l" rtl="0" eaLnBrk="1" fontAlgn="base" latinLnBrk="0" hangingPunct="1">
                        <a:spcBef>
                          <a:spcPts val="0"/>
                        </a:spcBef>
                        <a:spcAft>
                          <a:spcPts val="600"/>
                        </a:spcAft>
                        <a:buFont typeface="Arial"/>
                        <a:buChar char="•"/>
                      </a:pPr>
                      <a:r>
                        <a:rPr lang="en-US" sz="1600" b="0" i="0" u="none" strike="noStrike" kern="1200" spc="0" dirty="0">
                          <a:solidFill>
                            <a:srgbClr val="000000"/>
                          </a:solidFill>
                          <a:effectLst/>
                          <a:highlight>
                            <a:srgbClr val="EBF1DE"/>
                          </a:highlight>
                          <a:latin typeface="Calibri"/>
                          <a:cs typeface="Calibri"/>
                        </a:rPr>
                        <a:t>5 Nutrition Services</a:t>
                      </a:r>
                      <a:endParaRPr lang="en-US" sz="1800" b="0" i="0" u="none" strike="noStrike" dirty="0">
                        <a:effectLst/>
                        <a:highlight>
                          <a:srgbClr val="EBF1DE"/>
                        </a:highlight>
                        <a:latin typeface="Calibri"/>
                        <a:cs typeface="Calibri"/>
                      </a:endParaRPr>
                    </a:p>
                    <a:p>
                      <a:pPr marL="285750" indent="-285750" algn="l" rtl="0" eaLnBrk="1" fontAlgn="base" latinLnBrk="0" hangingPunct="1">
                        <a:spcBef>
                          <a:spcPts val="0"/>
                        </a:spcBef>
                        <a:spcAft>
                          <a:spcPts val="600"/>
                        </a:spcAft>
                        <a:buFont typeface="Arial"/>
                        <a:buChar char="•"/>
                      </a:pPr>
                      <a:r>
                        <a:rPr lang="en-US" sz="1600" b="0" i="0" u="none" strike="noStrike" kern="1200" spc="0" dirty="0">
                          <a:solidFill>
                            <a:srgbClr val="000000"/>
                          </a:solidFill>
                          <a:effectLst/>
                          <a:highlight>
                            <a:srgbClr val="EBF1DE"/>
                          </a:highlight>
                          <a:latin typeface="Calibri"/>
                          <a:cs typeface="Calibri"/>
                        </a:rPr>
                        <a:t>Other Services w/ CMS Approval</a:t>
                      </a:r>
                      <a:endParaRPr lang="en-US" sz="1800" b="0" i="0" u="none" strike="noStrike" dirty="0">
                        <a:effectLst/>
                        <a:highlight>
                          <a:srgbClr val="EBF1DE"/>
                        </a:highlight>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F1DE"/>
                    </a:solidFill>
                  </a:tcPr>
                </a:tc>
                <a:tc>
                  <a:txBody>
                    <a:bodyPr/>
                    <a:lstStyle/>
                    <a:p>
                      <a:pPr marL="283210" indent="-283210" algn="l" rtl="0" eaLnBrk="1" fontAlgn="base" latinLnBrk="0" hangingPunct="1">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Can be </a:t>
                      </a:r>
                      <a:r>
                        <a:rPr lang="en-US" sz="1600" b="1" i="0" u="none" strike="noStrike" kern="1200" spc="0" dirty="0">
                          <a:solidFill>
                            <a:srgbClr val="000000"/>
                          </a:solidFill>
                          <a:effectLst/>
                          <a:highlight>
                            <a:srgbClr val="EBF1DE"/>
                          </a:highlight>
                          <a:latin typeface="Calibri"/>
                          <a:cs typeface="Calibri"/>
                        </a:rPr>
                        <a:t>statewide</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HRSN services must be </a:t>
                      </a:r>
                      <a:r>
                        <a:rPr lang="en-US" sz="1600" b="1" i="0" u="none" strike="noStrike" kern="1200" spc="0" dirty="0">
                          <a:solidFill>
                            <a:srgbClr val="000000"/>
                          </a:solidFill>
                          <a:effectLst/>
                          <a:highlight>
                            <a:srgbClr val="EBF1DE"/>
                          </a:highlight>
                          <a:latin typeface="Calibri"/>
                          <a:cs typeface="Calibri"/>
                        </a:rPr>
                        <a:t>medically appropriate </a:t>
                      </a:r>
                      <a:r>
                        <a:rPr lang="en-US" sz="1600" b="0" i="0" u="none" strike="noStrike" kern="1200" spc="0" dirty="0">
                          <a:solidFill>
                            <a:srgbClr val="000000"/>
                          </a:solidFill>
                          <a:effectLst/>
                          <a:highlight>
                            <a:srgbClr val="EBF1DE"/>
                          </a:highlight>
                          <a:latin typeface="Calibri"/>
                          <a:cs typeface="Calibri"/>
                        </a:rPr>
                        <a:t>under state-determined clinical and social risk factors</a:t>
                      </a:r>
                      <a:endParaRPr lang="en-US" sz="1800" b="0" i="0" u="none" strike="noStrike" dirty="0">
                        <a:effectLst/>
                        <a:highlight>
                          <a:srgbClr val="EBF1DE"/>
                        </a:highlight>
                        <a:latin typeface="Arial"/>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Example </a:t>
                      </a:r>
                      <a:r>
                        <a:rPr lang="en-US" sz="1600" b="1" i="0" u="none" strike="noStrike" kern="1200" spc="0" dirty="0">
                          <a:solidFill>
                            <a:srgbClr val="000000"/>
                          </a:solidFill>
                          <a:effectLst/>
                          <a:highlight>
                            <a:srgbClr val="EBF1DE"/>
                          </a:highlight>
                          <a:latin typeface="Calibri"/>
                          <a:cs typeface="Calibri"/>
                        </a:rPr>
                        <a:t>populations targeted</a:t>
                      </a:r>
                      <a:r>
                        <a:rPr lang="en-US" sz="1600" b="0" i="0" u="none" strike="noStrike" kern="1200" spc="0" dirty="0">
                          <a:solidFill>
                            <a:srgbClr val="000000"/>
                          </a:solidFill>
                          <a:effectLst/>
                          <a:highlight>
                            <a:srgbClr val="EBF1DE"/>
                          </a:highlight>
                          <a:latin typeface="Calibri"/>
                          <a:cs typeface="Calibri"/>
                        </a:rPr>
                        <a:t>: </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Chronic diet-related conditions</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Pregnant/post-partum</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SMI/SUD</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Above health conditions w/</a:t>
                      </a:r>
                      <a:endParaRPr lang="en-US" sz="1800" b="0" i="0" u="none" strike="noStrike" dirty="0">
                        <a:effectLst/>
                        <a:highlight>
                          <a:srgbClr val="EBF1DE"/>
                        </a:highlight>
                        <a:latin typeface="Calibri"/>
                        <a:cs typeface="Calibri"/>
                      </a:endParaRPr>
                    </a:p>
                    <a:p>
                      <a:pPr marL="740410" lvl="1" indent="-283210" algn="l">
                        <a:spcBef>
                          <a:spcPts val="0"/>
                        </a:spcBef>
                        <a:spcAft>
                          <a:spcPts val="600"/>
                        </a:spcAft>
                        <a:buClrTx/>
                        <a:buSzPts val="1600"/>
                        <a:buFont typeface="Courier New" panose="020B0604020202020204" pitchFamily="34" charset="0"/>
                        <a:buChar char="o"/>
                      </a:pPr>
                      <a:r>
                        <a:rPr lang="en-US" sz="1600" b="0" i="0" u="none" strike="noStrike" kern="1200" spc="0" dirty="0">
                          <a:solidFill>
                            <a:srgbClr val="000000"/>
                          </a:solidFill>
                          <a:effectLst/>
                          <a:highlight>
                            <a:srgbClr val="EBF1DE"/>
                          </a:highlight>
                          <a:latin typeface="Calibri"/>
                          <a:cs typeface="Calibri"/>
                        </a:rPr>
                        <a:t>Risk of/homelessness</a:t>
                      </a:r>
                      <a:endParaRPr lang="en-US" sz="1800" b="0" i="0" u="none" strike="noStrike" dirty="0">
                        <a:effectLst/>
                        <a:highlight>
                          <a:srgbClr val="EBF1DE"/>
                        </a:highlight>
                        <a:latin typeface="Calibri"/>
                        <a:cs typeface="Calibri"/>
                      </a:endParaRPr>
                    </a:p>
                    <a:p>
                      <a:pPr marL="740410" lvl="1" indent="-283210" algn="l">
                        <a:spcBef>
                          <a:spcPts val="0"/>
                        </a:spcBef>
                        <a:spcAft>
                          <a:spcPts val="600"/>
                        </a:spcAft>
                        <a:buClrTx/>
                        <a:buSzPts val="1600"/>
                        <a:buFont typeface="Courier New" panose="020B0604020202020204" pitchFamily="34" charset="0"/>
                        <a:buChar char="o"/>
                      </a:pPr>
                      <a:r>
                        <a:rPr lang="en-US" sz="1600" b="0" i="0" u="none" strike="noStrike" kern="1200" spc="0" dirty="0">
                          <a:solidFill>
                            <a:srgbClr val="000000"/>
                          </a:solidFill>
                          <a:effectLst/>
                          <a:highlight>
                            <a:srgbClr val="EBF1DE"/>
                          </a:highlight>
                          <a:latin typeface="Calibri"/>
                          <a:cs typeface="Calibri"/>
                        </a:rPr>
                        <a:t>Food insecurity</a:t>
                      </a:r>
                      <a:endParaRPr lang="en-US" sz="1800" b="0" i="0" u="none" strike="noStrike" dirty="0">
                        <a:effectLst/>
                        <a:highlight>
                          <a:srgbClr val="EBF1DE"/>
                        </a:highlight>
                        <a:latin typeface="Calibri"/>
                        <a:cs typeface="Calibri"/>
                      </a:endParaRPr>
                    </a:p>
                    <a:p>
                      <a:pPr marL="283210" lvl="0" indent="-283210" algn="l">
                        <a:spcBef>
                          <a:spcPts val="0"/>
                        </a:spcBef>
                        <a:spcAft>
                          <a:spcPts val="600"/>
                        </a:spcAft>
                        <a:buClrTx/>
                        <a:buSzPts val="1600"/>
                        <a:buFont typeface="Arial" panose="020B0604020202020204" pitchFamily="34" charset="0"/>
                        <a:buChar char="•"/>
                      </a:pPr>
                      <a:r>
                        <a:rPr lang="en-US" sz="1600" b="0" i="0" u="none" strike="noStrike" kern="1200" spc="0" dirty="0">
                          <a:solidFill>
                            <a:srgbClr val="000000"/>
                          </a:solidFill>
                          <a:effectLst/>
                          <a:highlight>
                            <a:srgbClr val="EBF1DE"/>
                          </a:highlight>
                          <a:latin typeface="Calibri"/>
                          <a:cs typeface="Calibri"/>
                        </a:rPr>
                        <a:t>Recently released from incarceration</a:t>
                      </a:r>
                      <a:endParaRPr lang="en-US" sz="1800" b="0" i="0" u="none" strike="noStrike" dirty="0">
                        <a:effectLst/>
                        <a:highlight>
                          <a:srgbClr val="EBF1DE"/>
                        </a:highlight>
                        <a:latin typeface="Calibri"/>
                        <a:cs typeface="Calibri"/>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BF1DE"/>
                    </a:solidFill>
                  </a:tcPr>
                </a:tc>
                <a:extLst>
                  <a:ext uri="{0D108BD9-81ED-4DB2-BD59-A6C34878D82A}">
                    <a16:rowId xmlns:a16="http://schemas.microsoft.com/office/drawing/2014/main" val="4008515947"/>
                  </a:ext>
                </a:extLst>
              </a:tr>
            </a:tbl>
          </a:graphicData>
        </a:graphic>
      </p:graphicFrame>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809782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1115 Waivers: Nutrition Trends</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pic>
        <p:nvPicPr>
          <p:cNvPr id="3" name="Picture 2">
            <a:extLst>
              <a:ext uri="{FF2B5EF4-FFF2-40B4-BE49-F238E27FC236}">
                <a16:creationId xmlns:a16="http://schemas.microsoft.com/office/drawing/2014/main" id="{8ACDE182-73C2-0409-04EE-AF73A3AC16BF}"/>
              </a:ext>
            </a:extLst>
          </p:cNvPr>
          <p:cNvPicPr>
            <a:picLocks noChangeAspect="1"/>
          </p:cNvPicPr>
          <p:nvPr/>
        </p:nvPicPr>
        <p:blipFill>
          <a:blip r:embed="rId3"/>
          <a:stretch>
            <a:fillRect/>
          </a:stretch>
        </p:blipFill>
        <p:spPr>
          <a:xfrm>
            <a:off x="1962308" y="1801504"/>
            <a:ext cx="7994211" cy="4320959"/>
          </a:xfrm>
          <a:prstGeom prst="rect">
            <a:avLst/>
          </a:prstGeom>
        </p:spPr>
      </p:pic>
      <p:sp>
        <p:nvSpPr>
          <p:cNvPr id="6" name="TextBox 5">
            <a:extLst>
              <a:ext uri="{FF2B5EF4-FFF2-40B4-BE49-F238E27FC236}">
                <a16:creationId xmlns:a16="http://schemas.microsoft.com/office/drawing/2014/main" id="{26070E43-C5A5-8853-3363-B6CBCCC5BD16}"/>
              </a:ext>
            </a:extLst>
          </p:cNvPr>
          <p:cNvSpPr txBox="1"/>
          <p:nvPr/>
        </p:nvSpPr>
        <p:spPr>
          <a:xfrm>
            <a:off x="1692802" y="6187195"/>
            <a:ext cx="91089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Calibri"/>
                <a:cs typeface="Calibri"/>
              </a:rPr>
              <a:t>SOURCE: Erika Hanson et al., The Evolution and Scope of Medicaid Section 1115 Demonstrations to Address Nutrition: A U.S. Survey, Health Affairs Scholar, qxae013, </a:t>
            </a:r>
            <a:r>
              <a:rPr lang="en-US" sz="1000" dirty="0">
                <a:latin typeface="Calibri"/>
                <a:cs typeface="Calibri"/>
                <a:hlinkClick r:id="rId4"/>
              </a:rPr>
              <a:t>https://doi.org/10.1093/haschl/qxae013</a:t>
            </a:r>
            <a:r>
              <a:rPr lang="en-US" sz="1000" dirty="0">
                <a:latin typeface="Calibri"/>
                <a:cs typeface="Calibri"/>
              </a:rPr>
              <a:t> </a:t>
            </a:r>
            <a:endParaRPr lang="en-US"/>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7</a:t>
            </a:fld>
            <a:endParaRPr lang="en-US"/>
          </a:p>
        </p:txBody>
      </p:sp>
    </p:spTree>
    <p:extLst>
      <p:ext uri="{BB962C8B-B14F-4D97-AF65-F5344CB8AC3E}">
        <p14:creationId xmlns:p14="http://schemas.microsoft.com/office/powerpoint/2010/main" val="181884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1115 Waivers: Direct Provision of Food</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pic>
        <p:nvPicPr>
          <p:cNvPr id="7" name="Picture 6" descr="A map of the united states&#10;&#10;Description automatically generated">
            <a:extLst>
              <a:ext uri="{FF2B5EF4-FFF2-40B4-BE49-F238E27FC236}">
                <a16:creationId xmlns:a16="http://schemas.microsoft.com/office/drawing/2014/main" id="{0D9BCCF3-1A76-AD02-3A6C-2FEE36760FB5}"/>
              </a:ext>
            </a:extLst>
          </p:cNvPr>
          <p:cNvPicPr>
            <a:picLocks noChangeAspect="1"/>
          </p:cNvPicPr>
          <p:nvPr/>
        </p:nvPicPr>
        <p:blipFill>
          <a:blip r:embed="rId3"/>
          <a:stretch>
            <a:fillRect/>
          </a:stretch>
        </p:blipFill>
        <p:spPr>
          <a:xfrm>
            <a:off x="2563483" y="1715848"/>
            <a:ext cx="6791865" cy="4892795"/>
          </a:xfrm>
          <a:prstGeom prst="rect">
            <a:avLst/>
          </a:prstGeom>
          <a:ln>
            <a:noFill/>
          </a:ln>
        </p:spPr>
      </p:pic>
      <p:sp>
        <p:nvSpPr>
          <p:cNvPr id="3" name="Footer Placeholder 2"/>
          <p:cNvSpPr>
            <a:spLocks noGrp="1"/>
          </p:cNvSpPr>
          <p:nvPr>
            <p:ph type="ftr" sz="quarter" idx="11"/>
          </p:nvPr>
        </p:nvSpPr>
        <p:spPr/>
        <p:txBody>
          <a:bodyPr/>
          <a:lstStyle/>
          <a:p>
            <a:r>
              <a:rPr lang="en-US" smtClean="0"/>
              <a:t>Ctr for Health Law and Policy Innovation</a:t>
            </a: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131085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4DEA9-C492-1C09-9116-7487005F3E80}"/>
              </a:ext>
            </a:extLst>
          </p:cNvPr>
          <p:cNvSpPr>
            <a:spLocks noGrp="1"/>
          </p:cNvSpPr>
          <p:nvPr>
            <p:ph type="title"/>
          </p:nvPr>
        </p:nvSpPr>
        <p:spPr>
          <a:xfrm>
            <a:off x="349370" y="825200"/>
            <a:ext cx="11277600" cy="1325563"/>
          </a:xfrm>
        </p:spPr>
        <p:txBody>
          <a:bodyPr/>
          <a:lstStyle/>
          <a:p>
            <a:pPr algn="ctr"/>
            <a:r>
              <a:rPr lang="en-US" sz="4000" b="1" cap="small" dirty="0">
                <a:latin typeface="Century Gothic"/>
              </a:rPr>
              <a:t>New York's 1115 Waiver Amendment</a:t>
            </a:r>
            <a:endParaRPr lang="en-US" dirty="0"/>
          </a:p>
        </p:txBody>
      </p:sp>
      <p:pic>
        <p:nvPicPr>
          <p:cNvPr id="5" name="Content Placeholder 4" descr="A close up of a green pepper&#10;&#10;Description automatically generated">
            <a:extLst>
              <a:ext uri="{FF2B5EF4-FFF2-40B4-BE49-F238E27FC236}">
                <a16:creationId xmlns:a16="http://schemas.microsoft.com/office/drawing/2014/main" id="{90800DE4-5F7D-1C49-C5A6-9E0F77C9B173}"/>
              </a:ext>
            </a:extLst>
          </p:cNvPr>
          <p:cNvPicPr>
            <a:picLocks noGrp="1" noChangeAspect="1"/>
          </p:cNvPicPr>
          <p:nvPr>
            <p:ph idx="1"/>
          </p:nvPr>
        </p:nvPicPr>
        <p:blipFill>
          <a:blip r:embed="rId2"/>
          <a:stretch>
            <a:fillRect/>
          </a:stretch>
        </p:blipFill>
        <p:spPr>
          <a:xfrm>
            <a:off x="-10065" y="5483"/>
            <a:ext cx="11938958" cy="659169"/>
          </a:xfrm>
          <a:ln>
            <a:noFill/>
          </a:ln>
        </p:spPr>
      </p:pic>
      <p:sp>
        <p:nvSpPr>
          <p:cNvPr id="3" name="TextBox 2">
            <a:extLst>
              <a:ext uri="{FF2B5EF4-FFF2-40B4-BE49-F238E27FC236}">
                <a16:creationId xmlns:a16="http://schemas.microsoft.com/office/drawing/2014/main" id="{80AFC73F-3213-3A06-D48D-0CA305419BFB}"/>
              </a:ext>
            </a:extLst>
          </p:cNvPr>
          <p:cNvSpPr txBox="1"/>
          <p:nvPr/>
        </p:nvSpPr>
        <p:spPr>
          <a:xfrm>
            <a:off x="546639" y="1732876"/>
            <a:ext cx="11380877"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0000"/>
              </a:lnSpc>
              <a:spcAft>
                <a:spcPts val="600"/>
              </a:spcAft>
            </a:pPr>
            <a:r>
              <a:rPr lang="en-US" sz="2200" dirty="0">
                <a:latin typeface="Calibri"/>
                <a:cs typeface="Calibri"/>
              </a:rPr>
              <a:t>CMS </a:t>
            </a:r>
            <a:r>
              <a:rPr lang="en-US" sz="2200" dirty="0">
                <a:latin typeface="Calibri"/>
                <a:cs typeface="Calibri"/>
                <a:hlinkClick r:id="rId3"/>
              </a:rPr>
              <a:t>approved</a:t>
            </a:r>
            <a:r>
              <a:rPr lang="en-US" sz="2200" dirty="0">
                <a:latin typeface="Calibri"/>
                <a:cs typeface="Calibri"/>
              </a:rPr>
              <a:t> amendment on January 9, 2024</a:t>
            </a:r>
          </a:p>
          <a:p>
            <a:pPr marL="742950" lvl="1" indent="-285750">
              <a:lnSpc>
                <a:spcPct val="120000"/>
              </a:lnSpc>
              <a:spcAft>
                <a:spcPts val="600"/>
              </a:spcAft>
              <a:buFont typeface="Arial,Sans-Serif"/>
              <a:buChar char="•"/>
            </a:pPr>
            <a:r>
              <a:rPr lang="en-US" sz="1600" b="1" u="sng" dirty="0">
                <a:latin typeface="Calibri"/>
                <a:cs typeface="Calibri"/>
              </a:rPr>
              <a:t>New York’s Section 1115 “Medicaid Redesign Team” (MRT) Waiver</a:t>
            </a:r>
            <a:r>
              <a:rPr lang="en-US" sz="1600" dirty="0">
                <a:latin typeface="Calibri"/>
                <a:cs typeface="Calibri"/>
              </a:rPr>
              <a:t>: operated since 1997, extended several times</a:t>
            </a:r>
          </a:p>
          <a:p>
            <a:pPr marL="742950" lvl="1" indent="-285750">
              <a:lnSpc>
                <a:spcPct val="120000"/>
              </a:lnSpc>
              <a:spcAft>
                <a:spcPts val="600"/>
              </a:spcAft>
              <a:buFont typeface="Arial,Sans-Serif"/>
              <a:buChar char="•"/>
            </a:pPr>
            <a:r>
              <a:rPr lang="en-US" sz="1600" b="1" u="sng" dirty="0">
                <a:latin typeface="Calibri"/>
                <a:cs typeface="Calibri"/>
              </a:rPr>
              <a:t>Several initiatives</a:t>
            </a:r>
            <a:r>
              <a:rPr lang="en-US" sz="1600" dirty="0">
                <a:latin typeface="Calibri"/>
                <a:cs typeface="Calibri"/>
              </a:rPr>
              <a:t>: (1) HRSN, (2) HERO, (3) Medicaid Hospital Global Budget Initiative, and (4) Strengthen the Workforce</a:t>
            </a:r>
          </a:p>
          <a:p>
            <a:pPr marL="742950" lvl="1" indent="-285750">
              <a:lnSpc>
                <a:spcPct val="120000"/>
              </a:lnSpc>
              <a:spcAft>
                <a:spcPts val="600"/>
              </a:spcAft>
              <a:buFont typeface="Arial,Sans-Serif"/>
              <a:buChar char="•"/>
            </a:pPr>
            <a:r>
              <a:rPr lang="en-US" sz="1600" b="1" u="sng" dirty="0">
                <a:latin typeface="Calibri"/>
                <a:cs typeface="Calibri"/>
              </a:rPr>
              <a:t>Key components</a:t>
            </a:r>
            <a:r>
              <a:rPr lang="en-US" sz="1600" dirty="0">
                <a:latin typeface="Calibri"/>
                <a:cs typeface="Calibri"/>
              </a:rPr>
              <a:t>: (1) services, (2) target populations, (3) implementation, (4) monitoring and evaluation</a:t>
            </a:r>
          </a:p>
          <a:p>
            <a:pPr>
              <a:lnSpc>
                <a:spcPct val="120000"/>
              </a:lnSpc>
              <a:spcAft>
                <a:spcPts val="600"/>
              </a:spcAft>
            </a:pPr>
            <a:r>
              <a:rPr lang="en-US" sz="2200" b="1" u="sng" dirty="0" smtClean="0">
                <a:solidFill>
                  <a:schemeClr val="accent2"/>
                </a:solidFill>
                <a:latin typeface="Calibri"/>
                <a:cs typeface="Calibri"/>
              </a:rPr>
              <a:t>Opportunities </a:t>
            </a:r>
            <a:r>
              <a:rPr lang="en-US" sz="2200" b="1" u="sng" dirty="0">
                <a:solidFill>
                  <a:schemeClr val="accent2"/>
                </a:solidFill>
                <a:latin typeface="Calibri"/>
                <a:cs typeface="Calibri"/>
              </a:rPr>
              <a:t>for Engagement</a:t>
            </a:r>
          </a:p>
          <a:p>
            <a:pPr marL="971550" lvl="1" indent="-457200">
              <a:lnSpc>
                <a:spcPct val="120000"/>
              </a:lnSpc>
              <a:spcAft>
                <a:spcPts val="600"/>
              </a:spcAft>
              <a:buAutoNum type="arabicPeriod"/>
            </a:pPr>
            <a:r>
              <a:rPr lang="en-US" b="1" dirty="0">
                <a:latin typeface="Calibri"/>
                <a:cs typeface="Calibri"/>
              </a:rPr>
              <a:t>Engage in Health Equity Regional Organization (HERO), Social Care Networks (SCNs), evaluations</a:t>
            </a:r>
            <a:endParaRPr lang="en-US" dirty="0">
              <a:latin typeface="Calibri"/>
              <a:cs typeface="Calibri"/>
            </a:endParaRPr>
          </a:p>
          <a:p>
            <a:pPr marL="971550" lvl="1" indent="-457200">
              <a:lnSpc>
                <a:spcPct val="120000"/>
              </a:lnSpc>
              <a:spcAft>
                <a:spcPts val="600"/>
              </a:spcAft>
              <a:buAutoNum type="arabicPeriod"/>
            </a:pPr>
            <a:r>
              <a:rPr lang="en-US" b="1" dirty="0">
                <a:latin typeface="Calibri"/>
                <a:cs typeface="Calibri"/>
              </a:rPr>
              <a:t>Engage decisionmakers (DOH) and stakeholders (providers, plans, community members)</a:t>
            </a:r>
            <a:endParaRPr lang="en-US" dirty="0">
              <a:latin typeface="Calibri"/>
              <a:cs typeface="Calibri"/>
            </a:endParaRPr>
          </a:p>
          <a:p>
            <a:pPr marL="971550" lvl="1" indent="-457200">
              <a:lnSpc>
                <a:spcPct val="120000"/>
              </a:lnSpc>
              <a:spcAft>
                <a:spcPts val="600"/>
              </a:spcAft>
              <a:buAutoNum type="arabicPeriod"/>
            </a:pPr>
            <a:r>
              <a:rPr lang="en-US" dirty="0">
                <a:latin typeface="Calibri"/>
                <a:cs typeface="Calibri"/>
              </a:rPr>
              <a:t>Educate providers</a:t>
            </a:r>
          </a:p>
          <a:p>
            <a:pPr marL="971550" lvl="1" indent="-457200">
              <a:lnSpc>
                <a:spcPct val="120000"/>
              </a:lnSpc>
              <a:spcAft>
                <a:spcPts val="600"/>
              </a:spcAft>
              <a:buAutoNum type="arabicPeriod"/>
            </a:pPr>
            <a:r>
              <a:rPr lang="en-US" dirty="0">
                <a:latin typeface="Calibri"/>
                <a:cs typeface="Calibri"/>
              </a:rPr>
              <a:t>Activate coalitions</a:t>
            </a:r>
          </a:p>
          <a:p>
            <a:pPr marL="971550" lvl="1" indent="-457200">
              <a:lnSpc>
                <a:spcPct val="120000"/>
              </a:lnSpc>
              <a:spcAft>
                <a:spcPts val="600"/>
              </a:spcAft>
              <a:buAutoNum type="arabicPeriod"/>
            </a:pPr>
            <a:r>
              <a:rPr lang="en-US" dirty="0">
                <a:latin typeface="Calibri"/>
                <a:cs typeface="Calibri"/>
              </a:rPr>
              <a:t>Engage Medicaid partnerships</a:t>
            </a:r>
          </a:p>
          <a:p>
            <a:pPr marL="971550" lvl="1" indent="-457200">
              <a:lnSpc>
                <a:spcPct val="120000"/>
              </a:lnSpc>
              <a:spcAft>
                <a:spcPts val="600"/>
              </a:spcAft>
              <a:buAutoNum type="arabicPeriod"/>
            </a:pPr>
            <a:r>
              <a:rPr lang="en-US" dirty="0">
                <a:latin typeface="Calibri"/>
                <a:cs typeface="Calibri"/>
              </a:rPr>
              <a:t>Continue to build infrastructure</a:t>
            </a:r>
            <a:endParaRPr lang="en-US" dirty="0"/>
          </a:p>
        </p:txBody>
      </p:sp>
      <p:sp>
        <p:nvSpPr>
          <p:cNvPr id="4" name="Footer Placeholder 3"/>
          <p:cNvSpPr>
            <a:spLocks noGrp="1"/>
          </p:cNvSpPr>
          <p:nvPr>
            <p:ph type="ftr" sz="quarter" idx="11"/>
          </p:nvPr>
        </p:nvSpPr>
        <p:spPr/>
        <p:txBody>
          <a:bodyPr/>
          <a:lstStyle/>
          <a:p>
            <a:r>
              <a:rPr lang="en-US" smtClean="0"/>
              <a:t>Ctr for Health Law and Policy Innovation</a:t>
            </a:r>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9</a:t>
            </a:fld>
            <a:endParaRPr lang="en-US"/>
          </a:p>
        </p:txBody>
      </p:sp>
    </p:spTree>
    <p:extLst>
      <p:ext uri="{BB962C8B-B14F-4D97-AF65-F5344CB8AC3E}">
        <p14:creationId xmlns:p14="http://schemas.microsoft.com/office/powerpoint/2010/main" val="2747316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C0C4CDBD4D934EA8BAAFA2BD427B2F" ma:contentTypeVersion="19" ma:contentTypeDescription="Create a new document." ma:contentTypeScope="" ma:versionID="5315c4344338331ca4a543ba5187f4a4">
  <xsd:schema xmlns:xsd="http://www.w3.org/2001/XMLSchema" xmlns:xs="http://www.w3.org/2001/XMLSchema" xmlns:p="http://schemas.microsoft.com/office/2006/metadata/properties" xmlns:ns2="a839353f-a923-4c81-ac81-2ad5ddae9fed" xmlns:ns3="65f4b575-b71f-4234-8394-033f4158dac5" targetNamespace="http://schemas.microsoft.com/office/2006/metadata/properties" ma:root="true" ma:fieldsID="d517538832395e24e001c08f8702b205" ns2:_="" ns3:_="">
    <xsd:import namespace="a839353f-a923-4c81-ac81-2ad5ddae9fed"/>
    <xsd:import namespace="65f4b575-b71f-4234-8394-033f4158da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KathyMarco"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9353f-a923-4c81-ac81-2ad5ddae9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3f8d45-5cc0-4852-8910-d5ccb5171460" ma:termSetId="09814cd3-568e-fe90-9814-8d621ff8fb84" ma:anchorId="fba54fb3-c3e1-fe81-a776-ca4b69148c4d" ma:open="true" ma:isKeyword="false">
      <xsd:complexType>
        <xsd:sequence>
          <xsd:element ref="pc:Terms" minOccurs="0" maxOccurs="1"/>
        </xsd:sequence>
      </xsd:complexType>
    </xsd:element>
    <xsd:element name="KathyMarco" ma:index="24" nillable="true" ma:displayName="Kathy Marco" ma:format="DateOnly" ma:internalName="KathyMarco">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f4b575-b71f-4234-8394-033f4158da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783a5d-d621-4be6-bc50-10bfd8202f4c}" ma:internalName="TaxCatchAll" ma:showField="CatchAllData" ma:web="65f4b575-b71f-4234-8394-033f4158da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athyMarco xmlns="a839353f-a923-4c81-ac81-2ad5ddae9fed" xsi:nil="true"/>
    <TaxCatchAll xmlns="65f4b575-b71f-4234-8394-033f4158dac5" xsi:nil="true"/>
    <lcf76f155ced4ddcb4097134ff3c332f xmlns="a839353f-a923-4c81-ac81-2ad5ddae9fe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262137-F683-4619-B76B-547E8FF0D422}"/>
</file>

<file path=customXml/itemProps2.xml><?xml version="1.0" encoding="utf-8"?>
<ds:datastoreItem xmlns:ds="http://schemas.openxmlformats.org/officeDocument/2006/customXml" ds:itemID="{6A4D95B2-BA07-4DA5-B026-A99086C0A5D5}">
  <ds:schemaRefs>
    <ds:schemaRef ds:uri="http://schemas.microsoft.com/sharepoint/v3/contenttype/forms"/>
  </ds:schemaRefs>
</ds:datastoreItem>
</file>

<file path=customXml/itemProps3.xml><?xml version="1.0" encoding="utf-8"?>
<ds:datastoreItem xmlns:ds="http://schemas.openxmlformats.org/officeDocument/2006/customXml" ds:itemID="{257D6CCA-9C69-48D2-B5EA-59FA3DEF9D52}">
  <ds:schemaRefs>
    <ds:schemaRef ds:uri="http://purl.org/dc/terms/"/>
    <ds:schemaRef ds:uri="732df621-09e9-48f9-92a5-4b6e359e3bef"/>
    <ds:schemaRef ds:uri="5c751a25-f812-432c-bb57-b0501c527bda"/>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1199</TotalTime>
  <Words>1417</Words>
  <Application>Microsoft Office PowerPoint</Application>
  <PresentationFormat>Widescreen</PresentationFormat>
  <Paragraphs>159</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Aptos Display</vt:lpstr>
      <vt:lpstr>Arial</vt:lpstr>
      <vt:lpstr>Arial,Sans-Serif</vt:lpstr>
      <vt:lpstr>Calibri</vt:lpstr>
      <vt:lpstr>Century Gothic</vt:lpstr>
      <vt:lpstr>Courier New</vt:lpstr>
      <vt:lpstr>Wingdings</vt:lpstr>
      <vt:lpstr>office theme</vt:lpstr>
      <vt:lpstr>Nutrition and NY's Section 1115 Waiver</vt:lpstr>
      <vt:lpstr>Food is Medicine Defined</vt:lpstr>
      <vt:lpstr>Policy Pathways</vt:lpstr>
      <vt:lpstr>PowerPoint Presentation</vt:lpstr>
      <vt:lpstr>What Are Section 1115 Waivers?</vt:lpstr>
      <vt:lpstr>HRSN-Specific 1115 Waivers</vt:lpstr>
      <vt:lpstr>1115 Waivers: Nutrition Trends</vt:lpstr>
      <vt:lpstr>1115 Waivers: Direct Provision of Food</vt:lpstr>
      <vt:lpstr>New York's 1115 Waiver Amendment</vt:lpstr>
      <vt:lpstr>Waiver Services: Nutrition Supports</vt:lpstr>
      <vt:lpstr>Waiver Services: Nutrition Supports</vt:lpstr>
      <vt:lpstr>Target Populations</vt:lpstr>
      <vt:lpstr>Implementation</vt:lpstr>
      <vt:lpstr>PowerPoint Presentation</vt:lpstr>
      <vt:lpstr>Monitoring and Evaluation</vt:lpstr>
      <vt:lpstr>PowerPoint Presentation</vt:lpstr>
      <vt:lpstr>PowerPoint Presentation</vt:lpstr>
      <vt:lpstr>Table Discussions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Garfield</dc:creator>
  <cp:lastModifiedBy>Garfield, Katie</cp:lastModifiedBy>
  <cp:revision>204</cp:revision>
  <dcterms:created xsi:type="dcterms:W3CDTF">2024-05-29T17:51:49Z</dcterms:created>
  <dcterms:modified xsi:type="dcterms:W3CDTF">2024-05-30T14:31:26Z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0x01010066C0C4CDBD4D934EA8BAAFA2BD427B2F</vt:lpwstr>
  </property>
</Properties>
</file>